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8"/>
  </p:notesMasterIdLst>
  <p:sldIdLst>
    <p:sldId id="257" r:id="rId5"/>
    <p:sldId id="338" r:id="rId6"/>
    <p:sldId id="325" r:id="rId7"/>
    <p:sldId id="347" r:id="rId8"/>
    <p:sldId id="346" r:id="rId9"/>
    <p:sldId id="348" r:id="rId10"/>
    <p:sldId id="344" r:id="rId11"/>
    <p:sldId id="343" r:id="rId12"/>
    <p:sldId id="342" r:id="rId13"/>
    <p:sldId id="341" r:id="rId14"/>
    <p:sldId id="339" r:id="rId15"/>
    <p:sldId id="315" r:id="rId16"/>
    <p:sldId id="313" r:id="rId17"/>
    <p:sldId id="316" r:id="rId18"/>
    <p:sldId id="317" r:id="rId19"/>
    <p:sldId id="340" r:id="rId20"/>
    <p:sldId id="328" r:id="rId21"/>
    <p:sldId id="301" r:id="rId22"/>
    <p:sldId id="320" r:id="rId23"/>
    <p:sldId id="303" r:id="rId24"/>
    <p:sldId id="291" r:id="rId25"/>
    <p:sldId id="290" r:id="rId26"/>
    <p:sldId id="288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FF6600"/>
    <a:srgbClr val="971D49"/>
    <a:srgbClr val="81193E"/>
    <a:srgbClr val="FFFFCC"/>
    <a:srgbClr val="48D5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D3B74D-2DFE-929F-C49F-6CA7F25B780E}" v="281" dt="2022-09-29T07:36:12.959"/>
    <p1510:client id="{223D7A2F-331E-7733-B21F-FA91D9112B1B}" v="3" dt="2023-09-20T11:29:12.709"/>
    <p1510:client id="{2D07EF1A-4555-4290-9B4C-69E27F047572}" v="836" dt="2022-09-21T18:04:22.477"/>
    <p1510:client id="{4E0E8435-69CC-D6B9-7054-ED964EC69E56}" v="3" dt="2023-09-26T08:32:48.683"/>
    <p1510:client id="{5CFDB58D-C1D4-5A51-15DD-0D47B114FD37}" v="3" dt="2023-09-23T16:32:12.101"/>
    <p1510:client id="{628722BF-32F4-E7A7-0EEF-D099450DC027}" v="3" dt="2023-09-27T15:26:04.701"/>
    <p1510:client id="{6695733C-E75A-DC90-87D6-A071730ABC10}" v="17" dt="2022-09-28T13:12:27.034"/>
    <p1510:client id="{7509E996-725B-707A-E5BC-A03C9B79AD66}" v="21" dt="2023-09-23T14:12:09.268"/>
    <p1510:client id="{7B9BBF41-F239-4923-451C-D4AD95D3697B}" v="10" dt="2023-09-26T11:05:49.811"/>
    <p1510:client id="{8A6032DE-068E-2E4E-5CEC-BE3AF6284AF9}" v="19" dt="2022-09-29T14:13:00.883"/>
    <p1510:client id="{8C5A87A3-971D-4D7C-86B3-C56D748B7AAC}" v="149" dt="2022-09-21T22:03:06.121"/>
    <p1510:client id="{9CA68F85-CE40-2FC8-2510-F11A358274C5}" v="9" dt="2023-09-27T17:21:40.537"/>
    <p1510:client id="{A7CC8D44-00FD-8F68-8C73-A389735B144E}" v="7" dt="2023-09-25T22:05:10.569"/>
    <p1510:client id="{AC8B1C81-4A25-D0E2-0738-C24538D36EE6}" v="203" dt="2023-09-27T21:51:52.018"/>
    <p1510:client id="{B02B95E6-85F0-13FF-E62E-21949E4CCB16}" v="40" dt="2022-09-22T16:18:24.069"/>
    <p1510:client id="{B6EFEA94-610B-1B59-67B0-F5424B1B835F}" v="1402" dt="2022-09-29T12:03:49.989"/>
    <p1510:client id="{BE4880F4-EDE0-B187-7ECD-BB590B49CB26}" v="50" dt="2023-09-28T16:20:58.691"/>
    <p1510:client id="{CFE08A86-DA54-CDFB-CF58-DB2B811254EE}" v="36" dt="2023-09-23T14:28:01.361"/>
    <p1510:client id="{DF032ABE-FB87-300E-A73D-755C82A35B00}" v="71" dt="2023-09-23T14:20:48.529"/>
    <p1510:client id="{E4B76F82-BEF7-E1F3-8C36-A743A281DBEC}" v="616" dt="2022-09-29T16:05:12.455"/>
    <p1510:client id="{F9EDABF0-9A21-2608-3E76-21CD1C6043B6}" v="155" dt="2023-09-28T13:36:45.7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5365" autoAdjust="0"/>
  </p:normalViewPr>
  <p:slideViewPr>
    <p:cSldViewPr snapToGrid="0">
      <p:cViewPr varScale="1">
        <p:scale>
          <a:sx n="55" d="100"/>
          <a:sy n="55" d="100"/>
        </p:scale>
        <p:origin x="160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19.png"/><Relationship Id="rId4" Type="http://schemas.openxmlformats.org/officeDocument/2006/relationships/image" Target="../media/image20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13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12" Type="http://schemas.openxmlformats.org/officeDocument/2006/relationships/image" Target="../media/image42.svg"/><Relationship Id="rId2" Type="http://schemas.openxmlformats.org/officeDocument/2006/relationships/image" Target="../media/image32.svg"/><Relationship Id="rId1" Type="http://schemas.openxmlformats.org/officeDocument/2006/relationships/image" Target="../media/image27.png"/><Relationship Id="rId6" Type="http://schemas.openxmlformats.org/officeDocument/2006/relationships/image" Target="../media/image36.svg"/><Relationship Id="rId11" Type="http://schemas.openxmlformats.org/officeDocument/2006/relationships/image" Target="../media/image32.png"/><Relationship Id="rId5" Type="http://schemas.openxmlformats.org/officeDocument/2006/relationships/image" Target="../media/image29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1.png"/><Relationship Id="rId14" Type="http://schemas.openxmlformats.org/officeDocument/2006/relationships/image" Target="../media/image4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19.png"/><Relationship Id="rId4" Type="http://schemas.openxmlformats.org/officeDocument/2006/relationships/image" Target="../media/image20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13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12" Type="http://schemas.openxmlformats.org/officeDocument/2006/relationships/image" Target="../media/image42.svg"/><Relationship Id="rId2" Type="http://schemas.openxmlformats.org/officeDocument/2006/relationships/image" Target="../media/image32.svg"/><Relationship Id="rId1" Type="http://schemas.openxmlformats.org/officeDocument/2006/relationships/image" Target="../media/image27.png"/><Relationship Id="rId6" Type="http://schemas.openxmlformats.org/officeDocument/2006/relationships/image" Target="../media/image36.svg"/><Relationship Id="rId11" Type="http://schemas.openxmlformats.org/officeDocument/2006/relationships/image" Target="../media/image32.png"/><Relationship Id="rId5" Type="http://schemas.openxmlformats.org/officeDocument/2006/relationships/image" Target="../media/image29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1.png"/><Relationship Id="rId14" Type="http://schemas.openxmlformats.org/officeDocument/2006/relationships/image" Target="../media/image4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17A4F4-CB90-4121-8BC0-1F8A4AE6AE1B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86047A-9873-4CAC-9160-A46479EC47A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Whilst in the classroom, students are monitored when on devices by the class teacher and/or Teaching assistant</a:t>
          </a:r>
        </a:p>
      </dgm:t>
    </dgm:pt>
    <dgm:pt modelId="{63AAAF7D-6B77-4136-92FA-6EBDA81F9342}" type="parTrans" cxnId="{83058C02-1E85-403E-A6D2-8ABCC6FAB9AE}">
      <dgm:prSet/>
      <dgm:spPr/>
      <dgm:t>
        <a:bodyPr/>
        <a:lstStyle/>
        <a:p>
          <a:endParaRPr lang="en-US"/>
        </a:p>
      </dgm:t>
    </dgm:pt>
    <dgm:pt modelId="{B379625A-4878-4C4E-B94E-D7366ED5B089}" type="sibTrans" cxnId="{83058C02-1E85-403E-A6D2-8ABCC6FAB9AE}">
      <dgm:prSet/>
      <dgm:spPr/>
      <dgm:t>
        <a:bodyPr/>
        <a:lstStyle/>
        <a:p>
          <a:endParaRPr lang="en-US"/>
        </a:p>
      </dgm:t>
    </dgm:pt>
    <dgm:pt modelId="{75A2C365-C2B4-459E-B168-679F41A27B6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 also have constant vigilance of internet use via a specialist monitoring platform.</a:t>
          </a:r>
        </a:p>
      </dgm:t>
    </dgm:pt>
    <dgm:pt modelId="{E4FAC7F4-9B99-4B57-ABDA-5DEFE5C23ECA}" type="parTrans" cxnId="{FF5A4183-58A1-4677-8C43-1014210D81B1}">
      <dgm:prSet/>
      <dgm:spPr/>
      <dgm:t>
        <a:bodyPr/>
        <a:lstStyle/>
        <a:p>
          <a:endParaRPr lang="en-US"/>
        </a:p>
      </dgm:t>
    </dgm:pt>
    <dgm:pt modelId="{47069E0C-0B24-4D0F-A1D9-E207FE8121EC}" type="sibTrans" cxnId="{FF5A4183-58A1-4677-8C43-1014210D81B1}">
      <dgm:prSet/>
      <dgm:spPr/>
      <dgm:t>
        <a:bodyPr/>
        <a:lstStyle/>
        <a:p>
          <a:endParaRPr lang="en-US"/>
        </a:p>
      </dgm:t>
    </dgm:pt>
    <dgm:pt modelId="{063984D9-8065-4641-A2F3-8799D753FDE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Staff are alerted if anything is accessed that shouldn’t be</a:t>
          </a:r>
        </a:p>
      </dgm:t>
    </dgm:pt>
    <dgm:pt modelId="{24469C77-0862-4A38-9B49-F9C8EF3FB677}" type="parTrans" cxnId="{A73FF035-1B77-4D09-A9CF-DCD417704350}">
      <dgm:prSet/>
      <dgm:spPr/>
      <dgm:t>
        <a:bodyPr/>
        <a:lstStyle/>
        <a:p>
          <a:endParaRPr lang="en-US"/>
        </a:p>
      </dgm:t>
    </dgm:pt>
    <dgm:pt modelId="{BA7E9320-84F5-4264-A4AC-EEE74DFB4E66}" type="sibTrans" cxnId="{A73FF035-1B77-4D09-A9CF-DCD417704350}">
      <dgm:prSet/>
      <dgm:spPr/>
      <dgm:t>
        <a:bodyPr/>
        <a:lstStyle/>
        <a:p>
          <a:endParaRPr lang="en-US"/>
        </a:p>
      </dgm:t>
    </dgm:pt>
    <dgm:pt modelId="{160367EC-FBAA-4E02-827A-AB6EA4E4E18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Conversations are then had with students and parents where needed. </a:t>
          </a:r>
        </a:p>
      </dgm:t>
    </dgm:pt>
    <dgm:pt modelId="{2B898F64-A9D0-41DF-95BA-39F7F3A2752B}" type="parTrans" cxnId="{46B82B6A-C0EB-4E8E-8B22-DF54DDCF950A}">
      <dgm:prSet/>
      <dgm:spPr/>
      <dgm:t>
        <a:bodyPr/>
        <a:lstStyle/>
        <a:p>
          <a:endParaRPr lang="en-US"/>
        </a:p>
      </dgm:t>
    </dgm:pt>
    <dgm:pt modelId="{4FAA9663-B2F0-4FEE-A9E3-572C5FCDB9F3}" type="sibTrans" cxnId="{46B82B6A-C0EB-4E8E-8B22-DF54DDCF950A}">
      <dgm:prSet/>
      <dgm:spPr/>
      <dgm:t>
        <a:bodyPr/>
        <a:lstStyle/>
        <a:p>
          <a:endParaRPr lang="en-US"/>
        </a:p>
      </dgm:t>
    </dgm:pt>
    <dgm:pt modelId="{EFC59CA6-3027-4002-A92D-E4AD8B56CEE4}" type="pres">
      <dgm:prSet presAssocID="{B617A4F4-CB90-4121-8BC0-1F8A4AE6AE1B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D88C4E-DD04-45C0-84C7-54D678FE3411}" type="pres">
      <dgm:prSet presAssocID="{2E86047A-9873-4CAC-9160-A46479EC47AF}" presName="compNode" presStyleCnt="0"/>
      <dgm:spPr/>
    </dgm:pt>
    <dgm:pt modelId="{20C2E305-FE48-4D1C-A988-F46AE686A7DF}" type="pres">
      <dgm:prSet presAssocID="{2E86047A-9873-4CAC-9160-A46479EC47AF}" presName="bgRect" presStyleLbl="bgShp" presStyleIdx="0" presStyleCnt="4"/>
      <dgm:spPr/>
    </dgm:pt>
    <dgm:pt modelId="{0A5912CE-1961-45DE-859F-6B35C18BAB12}" type="pres">
      <dgm:prSet presAssocID="{2E86047A-9873-4CAC-9160-A46479EC47AF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584D7FE-AA69-4E1D-8C22-16CCA62F39A1}" type="pres">
      <dgm:prSet presAssocID="{2E86047A-9873-4CAC-9160-A46479EC47AF}" presName="spaceRect" presStyleCnt="0"/>
      <dgm:spPr/>
    </dgm:pt>
    <dgm:pt modelId="{361697CF-B9B2-405C-8F14-B8D50E1F73CD}" type="pres">
      <dgm:prSet presAssocID="{2E86047A-9873-4CAC-9160-A46479EC47AF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80DB8F5-66AF-4D82-BBF8-DC569685D044}" type="pres">
      <dgm:prSet presAssocID="{B379625A-4878-4C4E-B94E-D7366ED5B089}" presName="sibTrans" presStyleCnt="0"/>
      <dgm:spPr/>
    </dgm:pt>
    <dgm:pt modelId="{82F6583F-9EB1-4679-97F0-B95A976F4B80}" type="pres">
      <dgm:prSet presAssocID="{75A2C365-C2B4-459E-B168-679F41A27B64}" presName="compNode" presStyleCnt="0"/>
      <dgm:spPr/>
    </dgm:pt>
    <dgm:pt modelId="{483EC2F8-1F2E-4834-BF11-0DA250E8C2A4}" type="pres">
      <dgm:prSet presAssocID="{75A2C365-C2B4-459E-B168-679F41A27B64}" presName="bgRect" presStyleLbl="bgShp" presStyleIdx="1" presStyleCnt="4"/>
      <dgm:spPr/>
    </dgm:pt>
    <dgm:pt modelId="{DADDE99D-2B8F-440E-BC44-1C4EAA9E6FB3}" type="pres">
      <dgm:prSet presAssocID="{75A2C365-C2B4-459E-B168-679F41A27B64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ecurity Camera Sign"/>
        </a:ext>
      </dgm:extLst>
    </dgm:pt>
    <dgm:pt modelId="{0D1B952B-E977-4103-AE6E-CE39361D67E8}" type="pres">
      <dgm:prSet presAssocID="{75A2C365-C2B4-459E-B168-679F41A27B64}" presName="spaceRect" presStyleCnt="0"/>
      <dgm:spPr/>
    </dgm:pt>
    <dgm:pt modelId="{1987342D-1DA8-4215-A573-24C35CF7CE1B}" type="pres">
      <dgm:prSet presAssocID="{75A2C365-C2B4-459E-B168-679F41A27B64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7E4D810-7518-46F5-9997-41C1FF3F307E}" type="pres">
      <dgm:prSet presAssocID="{47069E0C-0B24-4D0F-A1D9-E207FE8121EC}" presName="sibTrans" presStyleCnt="0"/>
      <dgm:spPr/>
    </dgm:pt>
    <dgm:pt modelId="{B9C0EE44-5BBE-4455-8DD1-E755AC26330F}" type="pres">
      <dgm:prSet presAssocID="{063984D9-8065-4641-A2F3-8799D753FDEE}" presName="compNode" presStyleCnt="0"/>
      <dgm:spPr/>
    </dgm:pt>
    <dgm:pt modelId="{8349F826-212F-422E-ABBF-8D1319ECD23D}" type="pres">
      <dgm:prSet presAssocID="{063984D9-8065-4641-A2F3-8799D753FDEE}" presName="bgRect" presStyleLbl="bgShp" presStyleIdx="2" presStyleCnt="4"/>
      <dgm:spPr/>
    </dgm:pt>
    <dgm:pt modelId="{833B8EB5-5D22-4BF5-A455-B47E3C911B86}" type="pres">
      <dgm:prSet presAssocID="{063984D9-8065-4641-A2F3-8799D753FDEE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83A63689-1B0E-44A2-9491-44EA6381F6B8}" type="pres">
      <dgm:prSet presAssocID="{063984D9-8065-4641-A2F3-8799D753FDEE}" presName="spaceRect" presStyleCnt="0"/>
      <dgm:spPr/>
    </dgm:pt>
    <dgm:pt modelId="{CC93ABA8-A48B-49D1-B982-7B8F5F89F658}" type="pres">
      <dgm:prSet presAssocID="{063984D9-8065-4641-A2F3-8799D753FDEE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75EDA8E-8A84-48FA-BE84-F2BC369C84B1}" type="pres">
      <dgm:prSet presAssocID="{BA7E9320-84F5-4264-A4AC-EEE74DFB4E66}" presName="sibTrans" presStyleCnt="0"/>
      <dgm:spPr/>
    </dgm:pt>
    <dgm:pt modelId="{706E5100-025F-4E6B-BFEF-54A6D34E0D38}" type="pres">
      <dgm:prSet presAssocID="{160367EC-FBAA-4E02-827A-AB6EA4E4E182}" presName="compNode" presStyleCnt="0"/>
      <dgm:spPr/>
    </dgm:pt>
    <dgm:pt modelId="{8FFA7E58-E507-46F0-9D23-ABA546034604}" type="pres">
      <dgm:prSet presAssocID="{160367EC-FBAA-4E02-827A-AB6EA4E4E182}" presName="bgRect" presStyleLbl="bgShp" presStyleIdx="3" presStyleCnt="4"/>
      <dgm:spPr/>
    </dgm:pt>
    <dgm:pt modelId="{20354EC7-F7B1-4B23-8C17-2E95A29C3B95}" type="pres">
      <dgm:prSet presAssocID="{160367EC-FBAA-4E02-827A-AB6EA4E4E182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85058DFE-3435-4E85-AC15-C41D8286362C}" type="pres">
      <dgm:prSet presAssocID="{160367EC-FBAA-4E02-827A-AB6EA4E4E182}" presName="spaceRect" presStyleCnt="0"/>
      <dgm:spPr/>
    </dgm:pt>
    <dgm:pt modelId="{0FC0B3E0-090B-4E58-9B09-D83DCC1A0E4E}" type="pres">
      <dgm:prSet presAssocID="{160367EC-FBAA-4E02-827A-AB6EA4E4E182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CD2A1DF1-B4D0-4F31-AE4B-B2596FE56FFB}" type="presOf" srcId="{75A2C365-C2B4-459E-B168-679F41A27B64}" destId="{1987342D-1DA8-4215-A573-24C35CF7CE1B}" srcOrd="0" destOrd="0" presId="urn:microsoft.com/office/officeart/2018/2/layout/IconVerticalSolidList"/>
    <dgm:cxn modelId="{0CF8C79B-2E80-426C-8EE7-B8889289B09C}" type="presOf" srcId="{2E86047A-9873-4CAC-9160-A46479EC47AF}" destId="{361697CF-B9B2-405C-8F14-B8D50E1F73CD}" srcOrd="0" destOrd="0" presId="urn:microsoft.com/office/officeart/2018/2/layout/IconVerticalSolidList"/>
    <dgm:cxn modelId="{B76CF111-ACB1-4C08-832B-F937A874100E}" type="presOf" srcId="{160367EC-FBAA-4E02-827A-AB6EA4E4E182}" destId="{0FC0B3E0-090B-4E58-9B09-D83DCC1A0E4E}" srcOrd="0" destOrd="0" presId="urn:microsoft.com/office/officeart/2018/2/layout/IconVerticalSolidList"/>
    <dgm:cxn modelId="{C34FD768-F158-4F7C-998A-823B37EE024C}" type="presOf" srcId="{B617A4F4-CB90-4121-8BC0-1F8A4AE6AE1B}" destId="{EFC59CA6-3027-4002-A92D-E4AD8B56CEE4}" srcOrd="0" destOrd="0" presId="urn:microsoft.com/office/officeart/2018/2/layout/IconVerticalSolidList"/>
    <dgm:cxn modelId="{46B82B6A-C0EB-4E8E-8B22-DF54DDCF950A}" srcId="{B617A4F4-CB90-4121-8BC0-1F8A4AE6AE1B}" destId="{160367EC-FBAA-4E02-827A-AB6EA4E4E182}" srcOrd="3" destOrd="0" parTransId="{2B898F64-A9D0-41DF-95BA-39F7F3A2752B}" sibTransId="{4FAA9663-B2F0-4FEE-A9E3-572C5FCDB9F3}"/>
    <dgm:cxn modelId="{0418759A-4086-4899-AB88-CEEED5C5BB15}" type="presOf" srcId="{063984D9-8065-4641-A2F3-8799D753FDEE}" destId="{CC93ABA8-A48B-49D1-B982-7B8F5F89F658}" srcOrd="0" destOrd="0" presId="urn:microsoft.com/office/officeart/2018/2/layout/IconVerticalSolidList"/>
    <dgm:cxn modelId="{83058C02-1E85-403E-A6D2-8ABCC6FAB9AE}" srcId="{B617A4F4-CB90-4121-8BC0-1F8A4AE6AE1B}" destId="{2E86047A-9873-4CAC-9160-A46479EC47AF}" srcOrd="0" destOrd="0" parTransId="{63AAAF7D-6B77-4136-92FA-6EBDA81F9342}" sibTransId="{B379625A-4878-4C4E-B94E-D7366ED5B089}"/>
    <dgm:cxn modelId="{A73FF035-1B77-4D09-A9CF-DCD417704350}" srcId="{B617A4F4-CB90-4121-8BC0-1F8A4AE6AE1B}" destId="{063984D9-8065-4641-A2F3-8799D753FDEE}" srcOrd="2" destOrd="0" parTransId="{24469C77-0862-4A38-9B49-F9C8EF3FB677}" sibTransId="{BA7E9320-84F5-4264-A4AC-EEE74DFB4E66}"/>
    <dgm:cxn modelId="{FF5A4183-58A1-4677-8C43-1014210D81B1}" srcId="{B617A4F4-CB90-4121-8BC0-1F8A4AE6AE1B}" destId="{75A2C365-C2B4-459E-B168-679F41A27B64}" srcOrd="1" destOrd="0" parTransId="{E4FAC7F4-9B99-4B57-ABDA-5DEFE5C23ECA}" sibTransId="{47069E0C-0B24-4D0F-A1D9-E207FE8121EC}"/>
    <dgm:cxn modelId="{0FCF50CD-CC1F-4CA7-A08A-AC3B40ACECBA}" type="presParOf" srcId="{EFC59CA6-3027-4002-A92D-E4AD8B56CEE4}" destId="{80D88C4E-DD04-45C0-84C7-54D678FE3411}" srcOrd="0" destOrd="0" presId="urn:microsoft.com/office/officeart/2018/2/layout/IconVerticalSolidList"/>
    <dgm:cxn modelId="{268934CE-EBA1-4596-B59A-2E787892DA5D}" type="presParOf" srcId="{80D88C4E-DD04-45C0-84C7-54D678FE3411}" destId="{20C2E305-FE48-4D1C-A988-F46AE686A7DF}" srcOrd="0" destOrd="0" presId="urn:microsoft.com/office/officeart/2018/2/layout/IconVerticalSolidList"/>
    <dgm:cxn modelId="{689FE928-1512-4427-9522-44060C023AAB}" type="presParOf" srcId="{80D88C4E-DD04-45C0-84C7-54D678FE3411}" destId="{0A5912CE-1961-45DE-859F-6B35C18BAB12}" srcOrd="1" destOrd="0" presId="urn:microsoft.com/office/officeart/2018/2/layout/IconVerticalSolidList"/>
    <dgm:cxn modelId="{8895DE83-D6BE-4888-86BC-57E74426F872}" type="presParOf" srcId="{80D88C4E-DD04-45C0-84C7-54D678FE3411}" destId="{3584D7FE-AA69-4E1D-8C22-16CCA62F39A1}" srcOrd="2" destOrd="0" presId="urn:microsoft.com/office/officeart/2018/2/layout/IconVerticalSolidList"/>
    <dgm:cxn modelId="{D33C7309-ED1C-433A-8A72-1B99255D9E06}" type="presParOf" srcId="{80D88C4E-DD04-45C0-84C7-54D678FE3411}" destId="{361697CF-B9B2-405C-8F14-B8D50E1F73CD}" srcOrd="3" destOrd="0" presId="urn:microsoft.com/office/officeart/2018/2/layout/IconVerticalSolidList"/>
    <dgm:cxn modelId="{A20930F1-8283-41A2-883B-5980AD86E7A2}" type="presParOf" srcId="{EFC59CA6-3027-4002-A92D-E4AD8B56CEE4}" destId="{580DB8F5-66AF-4D82-BBF8-DC569685D044}" srcOrd="1" destOrd="0" presId="urn:microsoft.com/office/officeart/2018/2/layout/IconVerticalSolidList"/>
    <dgm:cxn modelId="{A6E66E14-DE22-499A-97FD-132B80814AC1}" type="presParOf" srcId="{EFC59CA6-3027-4002-A92D-E4AD8B56CEE4}" destId="{82F6583F-9EB1-4679-97F0-B95A976F4B80}" srcOrd="2" destOrd="0" presId="urn:microsoft.com/office/officeart/2018/2/layout/IconVerticalSolidList"/>
    <dgm:cxn modelId="{61343FDD-D27E-49E5-B298-F7CD42ADBB9B}" type="presParOf" srcId="{82F6583F-9EB1-4679-97F0-B95A976F4B80}" destId="{483EC2F8-1F2E-4834-BF11-0DA250E8C2A4}" srcOrd="0" destOrd="0" presId="urn:microsoft.com/office/officeart/2018/2/layout/IconVerticalSolidList"/>
    <dgm:cxn modelId="{88C9AEF5-E89E-499B-95A8-F9FBFD31167F}" type="presParOf" srcId="{82F6583F-9EB1-4679-97F0-B95A976F4B80}" destId="{DADDE99D-2B8F-440E-BC44-1C4EAA9E6FB3}" srcOrd="1" destOrd="0" presId="urn:microsoft.com/office/officeart/2018/2/layout/IconVerticalSolidList"/>
    <dgm:cxn modelId="{47E8D15E-86E2-40F9-9495-71DBE9AD57DE}" type="presParOf" srcId="{82F6583F-9EB1-4679-97F0-B95A976F4B80}" destId="{0D1B952B-E977-4103-AE6E-CE39361D67E8}" srcOrd="2" destOrd="0" presId="urn:microsoft.com/office/officeart/2018/2/layout/IconVerticalSolidList"/>
    <dgm:cxn modelId="{9C29C04D-A6EE-4ADD-8D61-6FC5807F99C6}" type="presParOf" srcId="{82F6583F-9EB1-4679-97F0-B95A976F4B80}" destId="{1987342D-1DA8-4215-A573-24C35CF7CE1B}" srcOrd="3" destOrd="0" presId="urn:microsoft.com/office/officeart/2018/2/layout/IconVerticalSolidList"/>
    <dgm:cxn modelId="{E3928D23-96F5-4377-92AA-98F52385D5A5}" type="presParOf" srcId="{EFC59CA6-3027-4002-A92D-E4AD8B56CEE4}" destId="{27E4D810-7518-46F5-9997-41C1FF3F307E}" srcOrd="3" destOrd="0" presId="urn:microsoft.com/office/officeart/2018/2/layout/IconVerticalSolidList"/>
    <dgm:cxn modelId="{DDCCA4AA-E035-4284-95A7-83E05DAB866B}" type="presParOf" srcId="{EFC59CA6-3027-4002-A92D-E4AD8B56CEE4}" destId="{B9C0EE44-5BBE-4455-8DD1-E755AC26330F}" srcOrd="4" destOrd="0" presId="urn:microsoft.com/office/officeart/2018/2/layout/IconVerticalSolidList"/>
    <dgm:cxn modelId="{B001DB76-2304-4ADE-B189-A008FB0A39AC}" type="presParOf" srcId="{B9C0EE44-5BBE-4455-8DD1-E755AC26330F}" destId="{8349F826-212F-422E-ABBF-8D1319ECD23D}" srcOrd="0" destOrd="0" presId="urn:microsoft.com/office/officeart/2018/2/layout/IconVerticalSolidList"/>
    <dgm:cxn modelId="{0E8121CD-A412-486E-BF47-61AF01E7D625}" type="presParOf" srcId="{B9C0EE44-5BBE-4455-8DD1-E755AC26330F}" destId="{833B8EB5-5D22-4BF5-A455-B47E3C911B86}" srcOrd="1" destOrd="0" presId="urn:microsoft.com/office/officeart/2018/2/layout/IconVerticalSolidList"/>
    <dgm:cxn modelId="{C9CAFAD8-6C9E-471E-8DCF-0ACE1D0BA22A}" type="presParOf" srcId="{B9C0EE44-5BBE-4455-8DD1-E755AC26330F}" destId="{83A63689-1B0E-44A2-9491-44EA6381F6B8}" srcOrd="2" destOrd="0" presId="urn:microsoft.com/office/officeart/2018/2/layout/IconVerticalSolidList"/>
    <dgm:cxn modelId="{73265B42-92D3-4CBD-BC25-D4DD5A551301}" type="presParOf" srcId="{B9C0EE44-5BBE-4455-8DD1-E755AC26330F}" destId="{CC93ABA8-A48B-49D1-B982-7B8F5F89F658}" srcOrd="3" destOrd="0" presId="urn:microsoft.com/office/officeart/2018/2/layout/IconVerticalSolidList"/>
    <dgm:cxn modelId="{2031A976-A50B-4453-86B7-6D42443A39A3}" type="presParOf" srcId="{EFC59CA6-3027-4002-A92D-E4AD8B56CEE4}" destId="{F75EDA8E-8A84-48FA-BE84-F2BC369C84B1}" srcOrd="5" destOrd="0" presId="urn:microsoft.com/office/officeart/2018/2/layout/IconVerticalSolidList"/>
    <dgm:cxn modelId="{B99B8730-44A8-48E6-A416-971A1655A028}" type="presParOf" srcId="{EFC59CA6-3027-4002-A92D-E4AD8B56CEE4}" destId="{706E5100-025F-4E6B-BFEF-54A6D34E0D38}" srcOrd="6" destOrd="0" presId="urn:microsoft.com/office/officeart/2018/2/layout/IconVerticalSolidList"/>
    <dgm:cxn modelId="{865F519E-9641-4B15-B1B2-B137468CEBFA}" type="presParOf" srcId="{706E5100-025F-4E6B-BFEF-54A6D34E0D38}" destId="{8FFA7E58-E507-46F0-9D23-ABA546034604}" srcOrd="0" destOrd="0" presId="urn:microsoft.com/office/officeart/2018/2/layout/IconVerticalSolidList"/>
    <dgm:cxn modelId="{7A4293CE-E80F-42CE-87DF-462C6CE2E9A3}" type="presParOf" srcId="{706E5100-025F-4E6B-BFEF-54A6D34E0D38}" destId="{20354EC7-F7B1-4B23-8C17-2E95A29C3B95}" srcOrd="1" destOrd="0" presId="urn:microsoft.com/office/officeart/2018/2/layout/IconVerticalSolidList"/>
    <dgm:cxn modelId="{55BD45D8-5933-4A00-BBBD-524693BB6C46}" type="presParOf" srcId="{706E5100-025F-4E6B-BFEF-54A6D34E0D38}" destId="{85058DFE-3435-4E85-AC15-C41D8286362C}" srcOrd="2" destOrd="0" presId="urn:microsoft.com/office/officeart/2018/2/layout/IconVerticalSolidList"/>
    <dgm:cxn modelId="{CB5AFE73-57C6-4DD9-BDBF-CE9B59BEB95E}" type="presParOf" srcId="{706E5100-025F-4E6B-BFEF-54A6D34E0D38}" destId="{0FC0B3E0-090B-4E58-9B09-D83DCC1A0E4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B2334B-C201-4AC3-BFE1-CC16C726E8D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1F7DA0F-869B-468C-B5BA-27FCDFDB64A0}">
      <dgm:prSet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Facebook</a:t>
          </a:r>
          <a:r>
            <a:rPr lang="en-US"/>
            <a:t>, Instagram, TikTok, Snapchat </a:t>
          </a:r>
          <a:r>
            <a:rPr lang="en-US">
              <a:latin typeface="Calibri Light" panose="020F0302020204030204"/>
            </a:rPr>
            <a:t>–What date of birth?</a:t>
          </a:r>
          <a:endParaRPr lang="en-US"/>
        </a:p>
      </dgm:t>
    </dgm:pt>
    <dgm:pt modelId="{DEC4BF9D-CB86-459E-8335-CD3F18140241}" type="parTrans" cxnId="{73CBFFD6-D80D-4FF4-960B-4F75E11836E2}">
      <dgm:prSet/>
      <dgm:spPr/>
      <dgm:t>
        <a:bodyPr/>
        <a:lstStyle/>
        <a:p>
          <a:endParaRPr lang="en-US"/>
        </a:p>
      </dgm:t>
    </dgm:pt>
    <dgm:pt modelId="{5EB16EEE-59B7-472C-83FD-846C88E33BF1}" type="sibTrans" cxnId="{73CBFFD6-D80D-4FF4-960B-4F75E11836E2}">
      <dgm:prSet/>
      <dgm:spPr/>
      <dgm:t>
        <a:bodyPr/>
        <a:lstStyle/>
        <a:p>
          <a:endParaRPr lang="en-US"/>
        </a:p>
      </dgm:t>
    </dgm:pt>
    <dgm:pt modelId="{07B2FD08-36C8-4CB7-9236-9A977FE752DA}">
      <dgm:prSet/>
      <dgm:spPr/>
      <dgm:t>
        <a:bodyPr/>
        <a:lstStyle/>
        <a:p>
          <a:r>
            <a:rPr lang="en-US"/>
            <a:t>Open conversations! </a:t>
          </a:r>
        </a:p>
      </dgm:t>
    </dgm:pt>
    <dgm:pt modelId="{B7CFFE42-7A3F-4CFF-886B-7337DB3F9389}" type="parTrans" cxnId="{28B1564C-5B61-4062-9196-3DD8F89A1DEE}">
      <dgm:prSet/>
      <dgm:spPr/>
      <dgm:t>
        <a:bodyPr/>
        <a:lstStyle/>
        <a:p>
          <a:endParaRPr lang="en-US"/>
        </a:p>
      </dgm:t>
    </dgm:pt>
    <dgm:pt modelId="{56AF37A3-0A1E-4E0D-B58A-11B65F1418AA}" type="sibTrans" cxnId="{28B1564C-5B61-4062-9196-3DD8F89A1DEE}">
      <dgm:prSet/>
      <dgm:spPr/>
      <dgm:t>
        <a:bodyPr/>
        <a:lstStyle/>
        <a:p>
          <a:endParaRPr lang="en-US"/>
        </a:p>
      </dgm:t>
    </dgm:pt>
    <dgm:pt modelId="{03C3428D-A6F6-4F96-90C3-059BA5F2F0DE}">
      <dgm:prSet/>
      <dgm:spPr/>
      <dgm:t>
        <a:bodyPr/>
        <a:lstStyle/>
        <a:p>
          <a:r>
            <a:rPr lang="en-US"/>
            <a:t>Clear guidelines on phone/device usage</a:t>
          </a:r>
        </a:p>
      </dgm:t>
    </dgm:pt>
    <dgm:pt modelId="{73B97A40-95C0-459D-87BB-F402D6010BC9}" type="parTrans" cxnId="{07282E5B-1FC5-43CE-8E0D-554F947AC765}">
      <dgm:prSet/>
      <dgm:spPr/>
      <dgm:t>
        <a:bodyPr/>
        <a:lstStyle/>
        <a:p>
          <a:endParaRPr lang="en-US"/>
        </a:p>
      </dgm:t>
    </dgm:pt>
    <dgm:pt modelId="{327AE0B0-1DF2-45EF-85BD-CDC11FB1F6C3}" type="sibTrans" cxnId="{07282E5B-1FC5-43CE-8E0D-554F947AC765}">
      <dgm:prSet/>
      <dgm:spPr/>
      <dgm:t>
        <a:bodyPr/>
        <a:lstStyle/>
        <a:p>
          <a:endParaRPr lang="en-US"/>
        </a:p>
      </dgm:t>
    </dgm:pt>
    <dgm:pt modelId="{D8EF8354-2667-4DCC-A240-F929C63EC97A}">
      <dgm:prSet/>
      <dgm:spPr/>
      <dgm:t>
        <a:bodyPr/>
        <a:lstStyle/>
        <a:p>
          <a:r>
            <a:rPr lang="en-US"/>
            <a:t>What will your child do if something worrying happened whilst on a phone/device?</a:t>
          </a:r>
        </a:p>
      </dgm:t>
    </dgm:pt>
    <dgm:pt modelId="{FBD968DD-4643-417C-ADF0-7B25082BA5FD}" type="parTrans" cxnId="{59174FF5-37AE-41B2-9D4B-C9C3F5E53D9F}">
      <dgm:prSet/>
      <dgm:spPr/>
      <dgm:t>
        <a:bodyPr/>
        <a:lstStyle/>
        <a:p>
          <a:endParaRPr lang="en-US"/>
        </a:p>
      </dgm:t>
    </dgm:pt>
    <dgm:pt modelId="{F3DCF2C4-E6DA-4B1A-8299-30FCBD901F9C}" type="sibTrans" cxnId="{59174FF5-37AE-41B2-9D4B-C9C3F5E53D9F}">
      <dgm:prSet/>
      <dgm:spPr/>
      <dgm:t>
        <a:bodyPr/>
        <a:lstStyle/>
        <a:p>
          <a:endParaRPr lang="en-US"/>
        </a:p>
      </dgm:t>
    </dgm:pt>
    <dgm:pt modelId="{6DE78979-A73D-499F-9F73-204355314EED}">
      <dgm:prSet/>
      <dgm:spPr/>
      <dgm:t>
        <a:bodyPr/>
        <a:lstStyle/>
        <a:p>
          <a:r>
            <a:rPr lang="en-US"/>
            <a:t>Being together more online. </a:t>
          </a:r>
        </a:p>
      </dgm:t>
    </dgm:pt>
    <dgm:pt modelId="{A7F81616-4683-4635-9D49-74FCEC44C43B}" type="parTrans" cxnId="{04135695-D3DF-436C-8FC2-2B71F0EB4C68}">
      <dgm:prSet/>
      <dgm:spPr/>
      <dgm:t>
        <a:bodyPr/>
        <a:lstStyle/>
        <a:p>
          <a:endParaRPr lang="en-US"/>
        </a:p>
      </dgm:t>
    </dgm:pt>
    <dgm:pt modelId="{89AC43C1-A205-4304-A49F-A9A133451BCE}" type="sibTrans" cxnId="{04135695-D3DF-436C-8FC2-2B71F0EB4C68}">
      <dgm:prSet/>
      <dgm:spPr/>
      <dgm:t>
        <a:bodyPr/>
        <a:lstStyle/>
        <a:p>
          <a:endParaRPr lang="en-US"/>
        </a:p>
      </dgm:t>
    </dgm:pt>
    <dgm:pt modelId="{CC8A573D-5FC0-4BD0-B18E-02E2E15CCA34}" type="pres">
      <dgm:prSet presAssocID="{55B2334B-C201-4AC3-BFE1-CC16C726E8D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2B2D08B-7B39-4251-A2BC-7369A67A1E04}" type="pres">
      <dgm:prSet presAssocID="{E1F7DA0F-869B-468C-B5BA-27FCDFDB64A0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6E6C3E-AC41-4D93-AF5B-4DE1FBE7C172}" type="pres">
      <dgm:prSet presAssocID="{5EB16EEE-59B7-472C-83FD-846C88E33BF1}" presName="spacer" presStyleCnt="0"/>
      <dgm:spPr/>
    </dgm:pt>
    <dgm:pt modelId="{706F73ED-19D7-45C2-A76B-DC82A72233BB}" type="pres">
      <dgm:prSet presAssocID="{07B2FD08-36C8-4CB7-9236-9A977FE752DA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E46AD1-EC77-4943-B792-3760DE263414}" type="pres">
      <dgm:prSet presAssocID="{56AF37A3-0A1E-4E0D-B58A-11B65F1418AA}" presName="spacer" presStyleCnt="0"/>
      <dgm:spPr/>
    </dgm:pt>
    <dgm:pt modelId="{D8F45ED2-154D-46BC-8BF5-A5C966F486C1}" type="pres">
      <dgm:prSet presAssocID="{03C3428D-A6F6-4F96-90C3-059BA5F2F0D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226196-9A7F-41BC-9600-CFB7F45DDEE2}" type="pres">
      <dgm:prSet presAssocID="{327AE0B0-1DF2-45EF-85BD-CDC11FB1F6C3}" presName="spacer" presStyleCnt="0"/>
      <dgm:spPr/>
    </dgm:pt>
    <dgm:pt modelId="{C7144A29-38A5-448E-B1AE-9D7AC3575808}" type="pres">
      <dgm:prSet presAssocID="{D8EF8354-2667-4DCC-A240-F929C63EC97A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3D0EEF-CA69-48E8-B473-79988DEE884A}" type="pres">
      <dgm:prSet presAssocID="{F3DCF2C4-E6DA-4B1A-8299-30FCBD901F9C}" presName="spacer" presStyleCnt="0"/>
      <dgm:spPr/>
    </dgm:pt>
    <dgm:pt modelId="{CA39B07B-D1A0-4EF4-8B3D-50CB0DE94FAA}" type="pres">
      <dgm:prSet presAssocID="{6DE78979-A73D-499F-9F73-204355314EE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839B46-C9CA-4952-8DE5-34DE2E138363}" type="presOf" srcId="{07B2FD08-36C8-4CB7-9236-9A977FE752DA}" destId="{706F73ED-19D7-45C2-A76B-DC82A72233BB}" srcOrd="0" destOrd="0" presId="urn:microsoft.com/office/officeart/2005/8/layout/vList2"/>
    <dgm:cxn modelId="{59174FF5-37AE-41B2-9D4B-C9C3F5E53D9F}" srcId="{55B2334B-C201-4AC3-BFE1-CC16C726E8D4}" destId="{D8EF8354-2667-4DCC-A240-F929C63EC97A}" srcOrd="3" destOrd="0" parTransId="{FBD968DD-4643-417C-ADF0-7B25082BA5FD}" sibTransId="{F3DCF2C4-E6DA-4B1A-8299-30FCBD901F9C}"/>
    <dgm:cxn modelId="{BB65D208-5777-43BB-9B8C-096FF5CA9878}" type="presOf" srcId="{E1F7DA0F-869B-468C-B5BA-27FCDFDB64A0}" destId="{12B2D08B-7B39-4251-A2BC-7369A67A1E04}" srcOrd="0" destOrd="0" presId="urn:microsoft.com/office/officeart/2005/8/layout/vList2"/>
    <dgm:cxn modelId="{1A2D9508-6B59-4971-A20F-32B937379F97}" type="presOf" srcId="{03C3428D-A6F6-4F96-90C3-059BA5F2F0DE}" destId="{D8F45ED2-154D-46BC-8BF5-A5C966F486C1}" srcOrd="0" destOrd="0" presId="urn:microsoft.com/office/officeart/2005/8/layout/vList2"/>
    <dgm:cxn modelId="{414E32AE-1D32-4B31-B97E-00E92BF25F79}" type="presOf" srcId="{6DE78979-A73D-499F-9F73-204355314EED}" destId="{CA39B07B-D1A0-4EF4-8B3D-50CB0DE94FAA}" srcOrd="0" destOrd="0" presId="urn:microsoft.com/office/officeart/2005/8/layout/vList2"/>
    <dgm:cxn modelId="{04135695-D3DF-436C-8FC2-2B71F0EB4C68}" srcId="{55B2334B-C201-4AC3-BFE1-CC16C726E8D4}" destId="{6DE78979-A73D-499F-9F73-204355314EED}" srcOrd="4" destOrd="0" parTransId="{A7F81616-4683-4635-9D49-74FCEC44C43B}" sibTransId="{89AC43C1-A205-4304-A49F-A9A133451BCE}"/>
    <dgm:cxn modelId="{07282E5B-1FC5-43CE-8E0D-554F947AC765}" srcId="{55B2334B-C201-4AC3-BFE1-CC16C726E8D4}" destId="{03C3428D-A6F6-4F96-90C3-059BA5F2F0DE}" srcOrd="2" destOrd="0" parTransId="{73B97A40-95C0-459D-87BB-F402D6010BC9}" sibTransId="{327AE0B0-1DF2-45EF-85BD-CDC11FB1F6C3}"/>
    <dgm:cxn modelId="{83685372-0FC9-4DD0-BD49-309A96E656E0}" type="presOf" srcId="{55B2334B-C201-4AC3-BFE1-CC16C726E8D4}" destId="{CC8A573D-5FC0-4BD0-B18E-02E2E15CCA34}" srcOrd="0" destOrd="0" presId="urn:microsoft.com/office/officeart/2005/8/layout/vList2"/>
    <dgm:cxn modelId="{73CBFFD6-D80D-4FF4-960B-4F75E11836E2}" srcId="{55B2334B-C201-4AC3-BFE1-CC16C726E8D4}" destId="{E1F7DA0F-869B-468C-B5BA-27FCDFDB64A0}" srcOrd="0" destOrd="0" parTransId="{DEC4BF9D-CB86-459E-8335-CD3F18140241}" sibTransId="{5EB16EEE-59B7-472C-83FD-846C88E33BF1}"/>
    <dgm:cxn modelId="{E7088295-E293-4743-84BB-02F9478DA2F9}" type="presOf" srcId="{D8EF8354-2667-4DCC-A240-F929C63EC97A}" destId="{C7144A29-38A5-448E-B1AE-9D7AC3575808}" srcOrd="0" destOrd="0" presId="urn:microsoft.com/office/officeart/2005/8/layout/vList2"/>
    <dgm:cxn modelId="{28B1564C-5B61-4062-9196-3DD8F89A1DEE}" srcId="{55B2334B-C201-4AC3-BFE1-CC16C726E8D4}" destId="{07B2FD08-36C8-4CB7-9236-9A977FE752DA}" srcOrd="1" destOrd="0" parTransId="{B7CFFE42-7A3F-4CFF-886B-7337DB3F9389}" sibTransId="{56AF37A3-0A1E-4E0D-B58A-11B65F1418AA}"/>
    <dgm:cxn modelId="{ADD6FF1C-3E31-434F-B7B3-D5B0FC2722BF}" type="presParOf" srcId="{CC8A573D-5FC0-4BD0-B18E-02E2E15CCA34}" destId="{12B2D08B-7B39-4251-A2BC-7369A67A1E04}" srcOrd="0" destOrd="0" presId="urn:microsoft.com/office/officeart/2005/8/layout/vList2"/>
    <dgm:cxn modelId="{628396DF-F7AC-4ADA-8C30-ACD32B169FBD}" type="presParOf" srcId="{CC8A573D-5FC0-4BD0-B18E-02E2E15CCA34}" destId="{726E6C3E-AC41-4D93-AF5B-4DE1FBE7C172}" srcOrd="1" destOrd="0" presId="urn:microsoft.com/office/officeart/2005/8/layout/vList2"/>
    <dgm:cxn modelId="{A925D865-5DCB-42AC-A160-F2077E536718}" type="presParOf" srcId="{CC8A573D-5FC0-4BD0-B18E-02E2E15CCA34}" destId="{706F73ED-19D7-45C2-A76B-DC82A72233BB}" srcOrd="2" destOrd="0" presId="urn:microsoft.com/office/officeart/2005/8/layout/vList2"/>
    <dgm:cxn modelId="{280EC4D5-522D-495E-9C7C-8486124F61BD}" type="presParOf" srcId="{CC8A573D-5FC0-4BD0-B18E-02E2E15CCA34}" destId="{0EE46AD1-EC77-4943-B792-3760DE263414}" srcOrd="3" destOrd="0" presId="urn:microsoft.com/office/officeart/2005/8/layout/vList2"/>
    <dgm:cxn modelId="{BC76DCBA-993A-4C97-9642-BF932FB69E1F}" type="presParOf" srcId="{CC8A573D-5FC0-4BD0-B18E-02E2E15CCA34}" destId="{D8F45ED2-154D-46BC-8BF5-A5C966F486C1}" srcOrd="4" destOrd="0" presId="urn:microsoft.com/office/officeart/2005/8/layout/vList2"/>
    <dgm:cxn modelId="{7DF63BD9-C461-4D20-9547-090EA46571C6}" type="presParOf" srcId="{CC8A573D-5FC0-4BD0-B18E-02E2E15CCA34}" destId="{7B226196-9A7F-41BC-9600-CFB7F45DDEE2}" srcOrd="5" destOrd="0" presId="urn:microsoft.com/office/officeart/2005/8/layout/vList2"/>
    <dgm:cxn modelId="{A56952EA-1619-46AD-8C33-614FFA35E5EB}" type="presParOf" srcId="{CC8A573D-5FC0-4BD0-B18E-02E2E15CCA34}" destId="{C7144A29-38A5-448E-B1AE-9D7AC3575808}" srcOrd="6" destOrd="0" presId="urn:microsoft.com/office/officeart/2005/8/layout/vList2"/>
    <dgm:cxn modelId="{F9C9DD2D-E984-4CD0-8E32-51B3061B9B72}" type="presParOf" srcId="{CC8A573D-5FC0-4BD0-B18E-02E2E15CCA34}" destId="{9E3D0EEF-CA69-48E8-B473-79988DEE884A}" srcOrd="7" destOrd="0" presId="urn:microsoft.com/office/officeart/2005/8/layout/vList2"/>
    <dgm:cxn modelId="{36486A34-199B-4C0B-8A45-355E5DD2C911}" type="presParOf" srcId="{CC8A573D-5FC0-4BD0-B18E-02E2E15CCA34}" destId="{CA39B07B-D1A0-4EF4-8B3D-50CB0DE94FA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5971F5-6814-4E17-8A33-8CEFAF76E867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0196C2-89A8-4931-88E6-30938D78E395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 Light" panose="020F0302020204030204"/>
            </a:rPr>
            <a:t>Good Sleep</a:t>
          </a:r>
          <a:endParaRPr lang="en-US"/>
        </a:p>
      </dgm:t>
    </dgm:pt>
    <dgm:pt modelId="{3C933025-0131-4948-A82C-D3345418403A}" type="parTrans" cxnId="{90BAF8F9-D1D1-4CF0-80A7-C2496A509694}">
      <dgm:prSet/>
      <dgm:spPr/>
      <dgm:t>
        <a:bodyPr/>
        <a:lstStyle/>
        <a:p>
          <a:endParaRPr lang="en-US"/>
        </a:p>
      </dgm:t>
    </dgm:pt>
    <dgm:pt modelId="{07B5D568-C555-403F-AD68-18C30A48DEA9}" type="sibTrans" cxnId="{90BAF8F9-D1D1-4CF0-80A7-C2496A509694}">
      <dgm:prSet/>
      <dgm:spPr/>
      <dgm:t>
        <a:bodyPr/>
        <a:lstStyle/>
        <a:p>
          <a:endParaRPr lang="en-US"/>
        </a:p>
      </dgm:t>
    </dgm:pt>
    <dgm:pt modelId="{FBAD712C-F9DB-4EDC-8226-8CF4AA809198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 Light" panose="020F0302020204030204"/>
            </a:rPr>
            <a:t>Good food</a:t>
          </a:r>
          <a:endParaRPr lang="en-US"/>
        </a:p>
      </dgm:t>
    </dgm:pt>
    <dgm:pt modelId="{0675EC0A-B81A-4B6F-A0A6-9D9236D5FF3B}" type="parTrans" cxnId="{CC8084D5-E5D6-431C-A385-DBACD43979B1}">
      <dgm:prSet/>
      <dgm:spPr/>
      <dgm:t>
        <a:bodyPr/>
        <a:lstStyle/>
        <a:p>
          <a:endParaRPr lang="en-US"/>
        </a:p>
      </dgm:t>
    </dgm:pt>
    <dgm:pt modelId="{BB5FD6AA-210E-4CB8-B48B-E4FE35168FEB}" type="sibTrans" cxnId="{CC8084D5-E5D6-431C-A385-DBACD43979B1}">
      <dgm:prSet/>
      <dgm:spPr/>
      <dgm:t>
        <a:bodyPr/>
        <a:lstStyle/>
        <a:p>
          <a:endParaRPr lang="en-US"/>
        </a:p>
      </dgm:t>
    </dgm:pt>
    <dgm:pt modelId="{ADE63373-B426-421A-850E-AC9B499E89A4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 Light" panose="020F0302020204030204"/>
            </a:rPr>
            <a:t>School Work</a:t>
          </a:r>
        </a:p>
      </dgm:t>
    </dgm:pt>
    <dgm:pt modelId="{19436257-F599-455F-AD8B-DB7B1821FE45}" type="parTrans" cxnId="{E24613A7-00F8-4994-8189-97E9F24E29D1}">
      <dgm:prSet/>
      <dgm:spPr/>
      <dgm:t>
        <a:bodyPr/>
        <a:lstStyle/>
        <a:p>
          <a:endParaRPr lang="en-US"/>
        </a:p>
      </dgm:t>
    </dgm:pt>
    <dgm:pt modelId="{EAD8BCA7-8404-416B-9EE4-0E9DC373AFA7}" type="sibTrans" cxnId="{E24613A7-00F8-4994-8189-97E9F24E29D1}">
      <dgm:prSet/>
      <dgm:spPr/>
      <dgm:t>
        <a:bodyPr/>
        <a:lstStyle/>
        <a:p>
          <a:endParaRPr lang="en-US"/>
        </a:p>
      </dgm:t>
    </dgm:pt>
    <dgm:pt modelId="{CD99EA76-882F-479D-B6CD-30B4C96263E8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 Light" panose="020F0302020204030204"/>
            </a:rPr>
            <a:t>Homework</a:t>
          </a:r>
          <a:endParaRPr lang="en-US"/>
        </a:p>
      </dgm:t>
    </dgm:pt>
    <dgm:pt modelId="{E76BB401-A10A-4D91-8350-FFE68C776FCD}" type="parTrans" cxnId="{E9276E6D-C186-4902-988B-158CEC6CA80A}">
      <dgm:prSet/>
      <dgm:spPr/>
    </dgm:pt>
    <dgm:pt modelId="{4B0A51A2-523A-4D05-B01A-FAF989315A9C}" type="sibTrans" cxnId="{E9276E6D-C186-4902-988B-158CEC6CA80A}">
      <dgm:prSet/>
      <dgm:spPr/>
    </dgm:pt>
    <dgm:pt modelId="{50D9CFDC-C049-402A-B822-5346595D9E80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 Light" panose="020F0302020204030204"/>
            </a:rPr>
            <a:t>Balance</a:t>
          </a:r>
        </a:p>
      </dgm:t>
    </dgm:pt>
    <dgm:pt modelId="{0E10D41B-25DD-47EC-BD47-A2326ECC5F27}" type="parTrans" cxnId="{48069EB7-F5B1-4838-9905-B837D197BE1A}">
      <dgm:prSet/>
      <dgm:spPr/>
    </dgm:pt>
    <dgm:pt modelId="{12B3B7C3-138D-4247-AFD1-9EB8940B5CFA}" type="sibTrans" cxnId="{48069EB7-F5B1-4838-9905-B837D197BE1A}">
      <dgm:prSet/>
      <dgm:spPr/>
    </dgm:pt>
    <dgm:pt modelId="{184EB72D-0B02-4F2D-AEF5-7D1BE6AB85F7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 Light" panose="020F0302020204030204"/>
            </a:rPr>
            <a:t>Healthy Habits</a:t>
          </a:r>
        </a:p>
      </dgm:t>
    </dgm:pt>
    <dgm:pt modelId="{B44AAA6E-8665-49F6-A284-88593E595744}" type="parTrans" cxnId="{94A30DC3-FDCF-49C9-94B5-9834008D338B}">
      <dgm:prSet/>
      <dgm:spPr/>
    </dgm:pt>
    <dgm:pt modelId="{54AF4E57-1E35-40DF-9A2D-6B5D917F764C}" type="sibTrans" cxnId="{94A30DC3-FDCF-49C9-94B5-9834008D338B}">
      <dgm:prSet/>
      <dgm:spPr/>
    </dgm:pt>
    <dgm:pt modelId="{9AE2E20F-A944-41C3-9FF4-06EF364A35D6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 Light" panose="020F0302020204030204"/>
            </a:rPr>
            <a:t>Care</a:t>
          </a:r>
        </a:p>
      </dgm:t>
    </dgm:pt>
    <dgm:pt modelId="{22E545C5-53EE-4958-B7F4-4296BDCC43AF}" type="parTrans" cxnId="{25002D97-E470-4181-8110-D6D32EF849CE}">
      <dgm:prSet/>
      <dgm:spPr/>
    </dgm:pt>
    <dgm:pt modelId="{C90F7DEE-0020-496A-8706-6C4F72C6834F}" type="sibTrans" cxnId="{25002D97-E470-4181-8110-D6D32EF849CE}">
      <dgm:prSet/>
      <dgm:spPr/>
    </dgm:pt>
    <dgm:pt modelId="{271288D1-7D50-4D38-9EA9-2AD86E5D0D33}" type="pres">
      <dgm:prSet presAssocID="{325971F5-6814-4E17-8A33-8CEFAF76E867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FAEAF06-38FF-4C63-A840-8574B8B5B835}" type="pres">
      <dgm:prSet presAssocID="{B80196C2-89A8-4931-88E6-30938D78E395}" presName="compNode" presStyleCnt="0"/>
      <dgm:spPr/>
    </dgm:pt>
    <dgm:pt modelId="{1851AC39-6E54-425F-B464-64552FECAD8E}" type="pres">
      <dgm:prSet presAssocID="{B80196C2-89A8-4931-88E6-30938D78E395}" presName="iconRect" presStyleLbl="node1" presStyleIdx="0" presStyleCnt="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C7AB8AB5-71A5-4284-86B0-6AC94CF3AD5B}" type="pres">
      <dgm:prSet presAssocID="{B80196C2-89A8-4931-88E6-30938D78E395}" presName="spaceRect" presStyleCnt="0"/>
      <dgm:spPr/>
    </dgm:pt>
    <dgm:pt modelId="{CDC1EEC8-0A5D-47A5-A4D6-9F41BA147914}" type="pres">
      <dgm:prSet presAssocID="{B80196C2-89A8-4931-88E6-30938D78E395}" presName="textRect" presStyleLbl="revTx" presStyleIdx="0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171AB56-6DE6-4CEF-8C2D-3301C2015A27}" type="pres">
      <dgm:prSet presAssocID="{07B5D568-C555-403F-AD68-18C30A48DEA9}" presName="sibTrans" presStyleCnt="0"/>
      <dgm:spPr/>
    </dgm:pt>
    <dgm:pt modelId="{D4CB060E-3F11-4483-99FF-4468CF958A42}" type="pres">
      <dgm:prSet presAssocID="{FBAD712C-F9DB-4EDC-8226-8CF4AA809198}" presName="compNode" presStyleCnt="0"/>
      <dgm:spPr/>
    </dgm:pt>
    <dgm:pt modelId="{E1E49420-4AD5-467F-ABA8-F11B7E478FCF}" type="pres">
      <dgm:prSet presAssocID="{FBAD712C-F9DB-4EDC-8226-8CF4AA809198}" presName="iconRect" presStyleLbl="node1" presStyleIdx="1" presStyleCnt="7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6EE133F1-940D-4BAF-A8AE-62D02B72E01F}" type="pres">
      <dgm:prSet presAssocID="{FBAD712C-F9DB-4EDC-8226-8CF4AA809198}" presName="spaceRect" presStyleCnt="0"/>
      <dgm:spPr/>
    </dgm:pt>
    <dgm:pt modelId="{BCB72D82-EF15-4C96-BF0B-DF4905A27755}" type="pres">
      <dgm:prSet presAssocID="{FBAD712C-F9DB-4EDC-8226-8CF4AA809198}" presName="textRect" presStyleLbl="revTx" presStyleIdx="1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167C2715-0C8E-4EFA-8FF9-A05E5D2DB932}" type="pres">
      <dgm:prSet presAssocID="{BB5FD6AA-210E-4CB8-B48B-E4FE35168FEB}" presName="sibTrans" presStyleCnt="0"/>
      <dgm:spPr/>
    </dgm:pt>
    <dgm:pt modelId="{64A642FD-751D-4A5F-832F-DA682079ECD8}" type="pres">
      <dgm:prSet presAssocID="{ADE63373-B426-421A-850E-AC9B499E89A4}" presName="compNode" presStyleCnt="0"/>
      <dgm:spPr/>
    </dgm:pt>
    <dgm:pt modelId="{0CE3604D-97D4-4090-BA72-2EC314078DC1}" type="pres">
      <dgm:prSet presAssocID="{ADE63373-B426-421A-850E-AC9B499E89A4}" presName="iconRect" presStyleLbl="node1" presStyleIdx="2" presStyleCnt="7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C762EFD8-896D-4E04-9AAA-0D42C0A2FBC6}" type="pres">
      <dgm:prSet presAssocID="{ADE63373-B426-421A-850E-AC9B499E89A4}" presName="spaceRect" presStyleCnt="0"/>
      <dgm:spPr/>
    </dgm:pt>
    <dgm:pt modelId="{9E41C1DD-F9B9-4ED0-9BC7-69959FDBE99A}" type="pres">
      <dgm:prSet presAssocID="{ADE63373-B426-421A-850E-AC9B499E89A4}" presName="textRect" presStyleLbl="revTx" presStyleIdx="2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A12DEEB-B20B-4388-885E-48F5FB463104}" type="pres">
      <dgm:prSet presAssocID="{EAD8BCA7-8404-416B-9EE4-0E9DC373AFA7}" presName="sibTrans" presStyleCnt="0"/>
      <dgm:spPr/>
    </dgm:pt>
    <dgm:pt modelId="{7982E584-53CF-4B1B-A9E8-4FF7C4D8CF69}" type="pres">
      <dgm:prSet presAssocID="{CD99EA76-882F-479D-B6CD-30B4C96263E8}" presName="compNode" presStyleCnt="0"/>
      <dgm:spPr/>
    </dgm:pt>
    <dgm:pt modelId="{56F2685E-FF09-4C1F-B668-7657CF954BB6}" type="pres">
      <dgm:prSet presAssocID="{CD99EA76-882F-479D-B6CD-30B4C96263E8}" presName="iconRect" presStyleLbl="node1" presStyleIdx="3" presStyleCnt="7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1F55148A-359D-4FEA-8082-3A64111A8C49}" type="pres">
      <dgm:prSet presAssocID="{CD99EA76-882F-479D-B6CD-30B4C96263E8}" presName="spaceRect" presStyleCnt="0"/>
      <dgm:spPr/>
    </dgm:pt>
    <dgm:pt modelId="{98BEAE71-705C-419B-A799-484BCB9B87A7}" type="pres">
      <dgm:prSet presAssocID="{CD99EA76-882F-479D-B6CD-30B4C96263E8}" presName="textRect" presStyleLbl="revTx" presStyleIdx="3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7F484C6-340A-46AD-9F25-F19BBCCF9466}" type="pres">
      <dgm:prSet presAssocID="{4B0A51A2-523A-4D05-B01A-FAF989315A9C}" presName="sibTrans" presStyleCnt="0"/>
      <dgm:spPr/>
    </dgm:pt>
    <dgm:pt modelId="{26CAC728-FC2F-4F18-92D8-FA003E29CBE8}" type="pres">
      <dgm:prSet presAssocID="{50D9CFDC-C049-402A-B822-5346595D9E80}" presName="compNode" presStyleCnt="0"/>
      <dgm:spPr/>
    </dgm:pt>
    <dgm:pt modelId="{41A38D4F-6A6C-4D93-9DB1-D2429226F7C9}" type="pres">
      <dgm:prSet presAssocID="{50D9CFDC-C049-402A-B822-5346595D9E80}" presName="iconRect" presStyleLbl="node1" presStyleIdx="4" presStyleCnt="7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4ED0A6FA-0A73-4A37-9FC6-FB9B9F4B5649}" type="pres">
      <dgm:prSet presAssocID="{50D9CFDC-C049-402A-B822-5346595D9E80}" presName="spaceRect" presStyleCnt="0"/>
      <dgm:spPr/>
    </dgm:pt>
    <dgm:pt modelId="{4B353F74-2438-4C24-9782-EF8B8BD96E78}" type="pres">
      <dgm:prSet presAssocID="{50D9CFDC-C049-402A-B822-5346595D9E80}" presName="textRect" presStyleLbl="revTx" presStyleIdx="4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5C81B509-1875-44FF-ABBB-B781BDF8CF90}" type="pres">
      <dgm:prSet presAssocID="{12B3B7C3-138D-4247-AFD1-9EB8940B5CFA}" presName="sibTrans" presStyleCnt="0"/>
      <dgm:spPr/>
    </dgm:pt>
    <dgm:pt modelId="{49565FF9-A004-4C41-9F9C-39CE62B2B931}" type="pres">
      <dgm:prSet presAssocID="{9AE2E20F-A944-41C3-9FF4-06EF364A35D6}" presName="compNode" presStyleCnt="0"/>
      <dgm:spPr/>
    </dgm:pt>
    <dgm:pt modelId="{2814549E-CA00-4C03-8C37-C36B3473A564}" type="pres">
      <dgm:prSet presAssocID="{9AE2E20F-A944-41C3-9FF4-06EF364A35D6}" presName="iconRect" presStyleLbl="node1" presStyleIdx="5" presStyleCnt="7"/>
      <dgm:spPr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B4287B68-CD66-4BE3-AE53-197BF0D8E7D9}" type="pres">
      <dgm:prSet presAssocID="{9AE2E20F-A944-41C3-9FF4-06EF364A35D6}" presName="spaceRect" presStyleCnt="0"/>
      <dgm:spPr/>
    </dgm:pt>
    <dgm:pt modelId="{E399DE0F-1AE5-4DAA-8D8C-11D578846634}" type="pres">
      <dgm:prSet presAssocID="{9AE2E20F-A944-41C3-9FF4-06EF364A35D6}" presName="textRect" presStyleLbl="revTx" presStyleIdx="5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8A4E324-EA3F-4F8C-A16E-FBD340BD38F1}" type="pres">
      <dgm:prSet presAssocID="{C90F7DEE-0020-496A-8706-6C4F72C6834F}" presName="sibTrans" presStyleCnt="0"/>
      <dgm:spPr/>
    </dgm:pt>
    <dgm:pt modelId="{B471B455-8728-48D6-A6BC-186B2A1B7064}" type="pres">
      <dgm:prSet presAssocID="{184EB72D-0B02-4F2D-AEF5-7D1BE6AB85F7}" presName="compNode" presStyleCnt="0"/>
      <dgm:spPr/>
    </dgm:pt>
    <dgm:pt modelId="{27EAB4AA-FA60-4307-BC34-3131D51601D5}" type="pres">
      <dgm:prSet presAssocID="{184EB72D-0B02-4F2D-AEF5-7D1BE6AB85F7}" presName="iconRect" presStyleLbl="node1" presStyleIdx="6" presStyleCnt="7"/>
      <dgm:spPr>
        <a:blipFill>
          <a:blip xmlns:r="http://schemas.openxmlformats.org/officeDocument/2006/relationships"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C758C386-43B4-41E1-A595-94ACC03CF2C2}" type="pres">
      <dgm:prSet presAssocID="{184EB72D-0B02-4F2D-AEF5-7D1BE6AB85F7}" presName="spaceRect" presStyleCnt="0"/>
      <dgm:spPr/>
    </dgm:pt>
    <dgm:pt modelId="{834EAE61-0187-4A03-A401-F9DD6A82772D}" type="pres">
      <dgm:prSet presAssocID="{184EB72D-0B02-4F2D-AEF5-7D1BE6AB85F7}" presName="textRect" presStyleLbl="revTx" presStyleIdx="6" presStyleCnt="7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8084D5-E5D6-431C-A385-DBACD43979B1}" srcId="{325971F5-6814-4E17-8A33-8CEFAF76E867}" destId="{FBAD712C-F9DB-4EDC-8226-8CF4AA809198}" srcOrd="1" destOrd="0" parTransId="{0675EC0A-B81A-4B6F-A0A6-9D9236D5FF3B}" sibTransId="{BB5FD6AA-210E-4CB8-B48B-E4FE35168FEB}"/>
    <dgm:cxn modelId="{E9276E6D-C186-4902-988B-158CEC6CA80A}" srcId="{325971F5-6814-4E17-8A33-8CEFAF76E867}" destId="{CD99EA76-882F-479D-B6CD-30B4C96263E8}" srcOrd="3" destOrd="0" parTransId="{E76BB401-A10A-4D91-8350-FFE68C776FCD}" sibTransId="{4B0A51A2-523A-4D05-B01A-FAF989315A9C}"/>
    <dgm:cxn modelId="{267EBB25-AA53-4B30-94AC-7B6D98477171}" type="presOf" srcId="{184EB72D-0B02-4F2D-AEF5-7D1BE6AB85F7}" destId="{834EAE61-0187-4A03-A401-F9DD6A82772D}" srcOrd="0" destOrd="0" presId="urn:microsoft.com/office/officeart/2018/2/layout/IconLabelList"/>
    <dgm:cxn modelId="{8278DD94-C0D1-45A1-9A95-72B5A0E2D28F}" type="presOf" srcId="{50D9CFDC-C049-402A-B822-5346595D9E80}" destId="{4B353F74-2438-4C24-9782-EF8B8BD96E78}" srcOrd="0" destOrd="0" presId="urn:microsoft.com/office/officeart/2018/2/layout/IconLabelList"/>
    <dgm:cxn modelId="{90BAF8F9-D1D1-4CF0-80A7-C2496A509694}" srcId="{325971F5-6814-4E17-8A33-8CEFAF76E867}" destId="{B80196C2-89A8-4931-88E6-30938D78E395}" srcOrd="0" destOrd="0" parTransId="{3C933025-0131-4948-A82C-D3345418403A}" sibTransId="{07B5D568-C555-403F-AD68-18C30A48DEA9}"/>
    <dgm:cxn modelId="{4315F0E5-704A-4F45-808C-98EE0BBED5B7}" type="presOf" srcId="{325971F5-6814-4E17-8A33-8CEFAF76E867}" destId="{271288D1-7D50-4D38-9EA9-2AD86E5D0D33}" srcOrd="0" destOrd="0" presId="urn:microsoft.com/office/officeart/2018/2/layout/IconLabelList"/>
    <dgm:cxn modelId="{48069EB7-F5B1-4838-9905-B837D197BE1A}" srcId="{325971F5-6814-4E17-8A33-8CEFAF76E867}" destId="{50D9CFDC-C049-402A-B822-5346595D9E80}" srcOrd="4" destOrd="0" parTransId="{0E10D41B-25DD-47EC-BD47-A2326ECC5F27}" sibTransId="{12B3B7C3-138D-4247-AFD1-9EB8940B5CFA}"/>
    <dgm:cxn modelId="{94A30DC3-FDCF-49C9-94B5-9834008D338B}" srcId="{325971F5-6814-4E17-8A33-8CEFAF76E867}" destId="{184EB72D-0B02-4F2D-AEF5-7D1BE6AB85F7}" srcOrd="6" destOrd="0" parTransId="{B44AAA6E-8665-49F6-A284-88593E595744}" sibTransId="{54AF4E57-1E35-40DF-9A2D-6B5D917F764C}"/>
    <dgm:cxn modelId="{E24613A7-00F8-4994-8189-97E9F24E29D1}" srcId="{325971F5-6814-4E17-8A33-8CEFAF76E867}" destId="{ADE63373-B426-421A-850E-AC9B499E89A4}" srcOrd="2" destOrd="0" parTransId="{19436257-F599-455F-AD8B-DB7B1821FE45}" sibTransId="{EAD8BCA7-8404-416B-9EE4-0E9DC373AFA7}"/>
    <dgm:cxn modelId="{24C4B3F4-66F7-4BDE-A053-AC21543610C0}" type="presOf" srcId="{B80196C2-89A8-4931-88E6-30938D78E395}" destId="{CDC1EEC8-0A5D-47A5-A4D6-9F41BA147914}" srcOrd="0" destOrd="0" presId="urn:microsoft.com/office/officeart/2018/2/layout/IconLabelList"/>
    <dgm:cxn modelId="{25002D97-E470-4181-8110-D6D32EF849CE}" srcId="{325971F5-6814-4E17-8A33-8CEFAF76E867}" destId="{9AE2E20F-A944-41C3-9FF4-06EF364A35D6}" srcOrd="5" destOrd="0" parTransId="{22E545C5-53EE-4958-B7F4-4296BDCC43AF}" sibTransId="{C90F7DEE-0020-496A-8706-6C4F72C6834F}"/>
    <dgm:cxn modelId="{C1D52B49-C372-4E8C-9163-35387A95D0BC}" type="presOf" srcId="{9AE2E20F-A944-41C3-9FF4-06EF364A35D6}" destId="{E399DE0F-1AE5-4DAA-8D8C-11D578846634}" srcOrd="0" destOrd="0" presId="urn:microsoft.com/office/officeart/2018/2/layout/IconLabelList"/>
    <dgm:cxn modelId="{64D8478C-7DAC-43F5-B7C4-2F0AA778453A}" type="presOf" srcId="{ADE63373-B426-421A-850E-AC9B499E89A4}" destId="{9E41C1DD-F9B9-4ED0-9BC7-69959FDBE99A}" srcOrd="0" destOrd="0" presId="urn:microsoft.com/office/officeart/2018/2/layout/IconLabelList"/>
    <dgm:cxn modelId="{4B0DCB4B-0364-403B-B492-977FD1556D54}" type="presOf" srcId="{CD99EA76-882F-479D-B6CD-30B4C96263E8}" destId="{98BEAE71-705C-419B-A799-484BCB9B87A7}" srcOrd="0" destOrd="0" presId="urn:microsoft.com/office/officeart/2018/2/layout/IconLabelList"/>
    <dgm:cxn modelId="{B782941A-41F0-417A-94EE-741B01283F0F}" type="presOf" srcId="{FBAD712C-F9DB-4EDC-8226-8CF4AA809198}" destId="{BCB72D82-EF15-4C96-BF0B-DF4905A27755}" srcOrd="0" destOrd="0" presId="urn:microsoft.com/office/officeart/2018/2/layout/IconLabelList"/>
    <dgm:cxn modelId="{C77132F6-4632-4143-8374-968073A51BCA}" type="presParOf" srcId="{271288D1-7D50-4D38-9EA9-2AD86E5D0D33}" destId="{7FAEAF06-38FF-4C63-A840-8574B8B5B835}" srcOrd="0" destOrd="0" presId="urn:microsoft.com/office/officeart/2018/2/layout/IconLabelList"/>
    <dgm:cxn modelId="{0C43FEF5-1943-46A9-96D8-555CA554F7D2}" type="presParOf" srcId="{7FAEAF06-38FF-4C63-A840-8574B8B5B835}" destId="{1851AC39-6E54-425F-B464-64552FECAD8E}" srcOrd="0" destOrd="0" presId="urn:microsoft.com/office/officeart/2018/2/layout/IconLabelList"/>
    <dgm:cxn modelId="{E9951C4F-3F17-4371-A595-6D29525E5B69}" type="presParOf" srcId="{7FAEAF06-38FF-4C63-A840-8574B8B5B835}" destId="{C7AB8AB5-71A5-4284-86B0-6AC94CF3AD5B}" srcOrd="1" destOrd="0" presId="urn:microsoft.com/office/officeart/2018/2/layout/IconLabelList"/>
    <dgm:cxn modelId="{BDF2C170-20E1-4C0A-9F0E-8047AD044BFD}" type="presParOf" srcId="{7FAEAF06-38FF-4C63-A840-8574B8B5B835}" destId="{CDC1EEC8-0A5D-47A5-A4D6-9F41BA147914}" srcOrd="2" destOrd="0" presId="urn:microsoft.com/office/officeart/2018/2/layout/IconLabelList"/>
    <dgm:cxn modelId="{358909F7-CE63-4522-B572-2F636D8C2FF6}" type="presParOf" srcId="{271288D1-7D50-4D38-9EA9-2AD86E5D0D33}" destId="{D171AB56-6DE6-4CEF-8C2D-3301C2015A27}" srcOrd="1" destOrd="0" presId="urn:microsoft.com/office/officeart/2018/2/layout/IconLabelList"/>
    <dgm:cxn modelId="{FEE13361-7DE9-44BC-A918-330B58C30604}" type="presParOf" srcId="{271288D1-7D50-4D38-9EA9-2AD86E5D0D33}" destId="{D4CB060E-3F11-4483-99FF-4468CF958A42}" srcOrd="2" destOrd="0" presId="urn:microsoft.com/office/officeart/2018/2/layout/IconLabelList"/>
    <dgm:cxn modelId="{2ECBBA36-45A0-4EB9-8932-16179166A858}" type="presParOf" srcId="{D4CB060E-3F11-4483-99FF-4468CF958A42}" destId="{E1E49420-4AD5-467F-ABA8-F11B7E478FCF}" srcOrd="0" destOrd="0" presId="urn:microsoft.com/office/officeart/2018/2/layout/IconLabelList"/>
    <dgm:cxn modelId="{D7C84850-C137-4A61-AEDC-208383141E38}" type="presParOf" srcId="{D4CB060E-3F11-4483-99FF-4468CF958A42}" destId="{6EE133F1-940D-4BAF-A8AE-62D02B72E01F}" srcOrd="1" destOrd="0" presId="urn:microsoft.com/office/officeart/2018/2/layout/IconLabelList"/>
    <dgm:cxn modelId="{AD4FB618-60A7-4C9C-8186-8CB35FD46482}" type="presParOf" srcId="{D4CB060E-3F11-4483-99FF-4468CF958A42}" destId="{BCB72D82-EF15-4C96-BF0B-DF4905A27755}" srcOrd="2" destOrd="0" presId="urn:microsoft.com/office/officeart/2018/2/layout/IconLabelList"/>
    <dgm:cxn modelId="{A4BC0FB3-557B-49AC-8601-5DBF670726BE}" type="presParOf" srcId="{271288D1-7D50-4D38-9EA9-2AD86E5D0D33}" destId="{167C2715-0C8E-4EFA-8FF9-A05E5D2DB932}" srcOrd="3" destOrd="0" presId="urn:microsoft.com/office/officeart/2018/2/layout/IconLabelList"/>
    <dgm:cxn modelId="{A455239C-A371-40B0-A3DE-EA42565C63DA}" type="presParOf" srcId="{271288D1-7D50-4D38-9EA9-2AD86E5D0D33}" destId="{64A642FD-751D-4A5F-832F-DA682079ECD8}" srcOrd="4" destOrd="0" presId="urn:microsoft.com/office/officeart/2018/2/layout/IconLabelList"/>
    <dgm:cxn modelId="{694CFCB6-E63C-4401-A10C-0C7F83745480}" type="presParOf" srcId="{64A642FD-751D-4A5F-832F-DA682079ECD8}" destId="{0CE3604D-97D4-4090-BA72-2EC314078DC1}" srcOrd="0" destOrd="0" presId="urn:microsoft.com/office/officeart/2018/2/layout/IconLabelList"/>
    <dgm:cxn modelId="{5ED4D6F5-DFE7-4CBE-9496-5C1207FDCFC9}" type="presParOf" srcId="{64A642FD-751D-4A5F-832F-DA682079ECD8}" destId="{C762EFD8-896D-4E04-9AAA-0D42C0A2FBC6}" srcOrd="1" destOrd="0" presId="urn:microsoft.com/office/officeart/2018/2/layout/IconLabelList"/>
    <dgm:cxn modelId="{E2FA8D34-A2CE-4388-B80A-E0CEB0102601}" type="presParOf" srcId="{64A642FD-751D-4A5F-832F-DA682079ECD8}" destId="{9E41C1DD-F9B9-4ED0-9BC7-69959FDBE99A}" srcOrd="2" destOrd="0" presId="urn:microsoft.com/office/officeart/2018/2/layout/IconLabelList"/>
    <dgm:cxn modelId="{01E4ACD3-0F5A-4620-8440-E5C117569C59}" type="presParOf" srcId="{271288D1-7D50-4D38-9EA9-2AD86E5D0D33}" destId="{DA12DEEB-B20B-4388-885E-48F5FB463104}" srcOrd="5" destOrd="0" presId="urn:microsoft.com/office/officeart/2018/2/layout/IconLabelList"/>
    <dgm:cxn modelId="{ADD3E634-2291-42E2-91C2-499E3A563B4A}" type="presParOf" srcId="{271288D1-7D50-4D38-9EA9-2AD86E5D0D33}" destId="{7982E584-53CF-4B1B-A9E8-4FF7C4D8CF69}" srcOrd="6" destOrd="0" presId="urn:microsoft.com/office/officeart/2018/2/layout/IconLabelList"/>
    <dgm:cxn modelId="{A9572AE4-1EDC-47FA-BCC8-742226BEBE7B}" type="presParOf" srcId="{7982E584-53CF-4B1B-A9E8-4FF7C4D8CF69}" destId="{56F2685E-FF09-4C1F-B668-7657CF954BB6}" srcOrd="0" destOrd="0" presId="urn:microsoft.com/office/officeart/2018/2/layout/IconLabelList"/>
    <dgm:cxn modelId="{A590A58B-7D4B-49F3-8BF0-59CA96B3D092}" type="presParOf" srcId="{7982E584-53CF-4B1B-A9E8-4FF7C4D8CF69}" destId="{1F55148A-359D-4FEA-8082-3A64111A8C49}" srcOrd="1" destOrd="0" presId="urn:microsoft.com/office/officeart/2018/2/layout/IconLabelList"/>
    <dgm:cxn modelId="{7BCBA994-BFCB-44BA-9979-8D2E7E2C5528}" type="presParOf" srcId="{7982E584-53CF-4B1B-A9E8-4FF7C4D8CF69}" destId="{98BEAE71-705C-419B-A799-484BCB9B87A7}" srcOrd="2" destOrd="0" presId="urn:microsoft.com/office/officeart/2018/2/layout/IconLabelList"/>
    <dgm:cxn modelId="{82CEE298-CA65-4A57-BBFD-94866C8A8AF8}" type="presParOf" srcId="{271288D1-7D50-4D38-9EA9-2AD86E5D0D33}" destId="{D7F484C6-340A-46AD-9F25-F19BBCCF9466}" srcOrd="7" destOrd="0" presId="urn:microsoft.com/office/officeart/2018/2/layout/IconLabelList"/>
    <dgm:cxn modelId="{C62FD122-8E08-425C-B10A-3DD00DED8D2B}" type="presParOf" srcId="{271288D1-7D50-4D38-9EA9-2AD86E5D0D33}" destId="{26CAC728-FC2F-4F18-92D8-FA003E29CBE8}" srcOrd="8" destOrd="0" presId="urn:microsoft.com/office/officeart/2018/2/layout/IconLabelList"/>
    <dgm:cxn modelId="{CD5AC38C-DA98-4ABD-90F9-78282A728370}" type="presParOf" srcId="{26CAC728-FC2F-4F18-92D8-FA003E29CBE8}" destId="{41A38D4F-6A6C-4D93-9DB1-D2429226F7C9}" srcOrd="0" destOrd="0" presId="urn:microsoft.com/office/officeart/2018/2/layout/IconLabelList"/>
    <dgm:cxn modelId="{E2746056-9FB7-4DE6-BEBE-F7EA31A25094}" type="presParOf" srcId="{26CAC728-FC2F-4F18-92D8-FA003E29CBE8}" destId="{4ED0A6FA-0A73-4A37-9FC6-FB9B9F4B5649}" srcOrd="1" destOrd="0" presId="urn:microsoft.com/office/officeart/2018/2/layout/IconLabelList"/>
    <dgm:cxn modelId="{85AE0408-A740-42C4-9740-CDAC3D4E97E1}" type="presParOf" srcId="{26CAC728-FC2F-4F18-92D8-FA003E29CBE8}" destId="{4B353F74-2438-4C24-9782-EF8B8BD96E78}" srcOrd="2" destOrd="0" presId="urn:microsoft.com/office/officeart/2018/2/layout/IconLabelList"/>
    <dgm:cxn modelId="{E9B1F94B-34C4-4881-8A0F-670A841E6168}" type="presParOf" srcId="{271288D1-7D50-4D38-9EA9-2AD86E5D0D33}" destId="{5C81B509-1875-44FF-ABBB-B781BDF8CF90}" srcOrd="9" destOrd="0" presId="urn:microsoft.com/office/officeart/2018/2/layout/IconLabelList"/>
    <dgm:cxn modelId="{17DFC6BD-97CB-42B0-87F7-90E3CFDCCF87}" type="presParOf" srcId="{271288D1-7D50-4D38-9EA9-2AD86E5D0D33}" destId="{49565FF9-A004-4C41-9F9C-39CE62B2B931}" srcOrd="10" destOrd="0" presId="urn:microsoft.com/office/officeart/2018/2/layout/IconLabelList"/>
    <dgm:cxn modelId="{1DE26B8D-46FC-4F5D-93DF-2C511147B7B3}" type="presParOf" srcId="{49565FF9-A004-4C41-9F9C-39CE62B2B931}" destId="{2814549E-CA00-4C03-8C37-C36B3473A564}" srcOrd="0" destOrd="0" presId="urn:microsoft.com/office/officeart/2018/2/layout/IconLabelList"/>
    <dgm:cxn modelId="{08CD800F-ACA0-4EAF-8898-61D0BB303E7B}" type="presParOf" srcId="{49565FF9-A004-4C41-9F9C-39CE62B2B931}" destId="{B4287B68-CD66-4BE3-AE53-197BF0D8E7D9}" srcOrd="1" destOrd="0" presId="urn:microsoft.com/office/officeart/2018/2/layout/IconLabelList"/>
    <dgm:cxn modelId="{EC808CC7-FE8F-4BF5-B642-D124375617C8}" type="presParOf" srcId="{49565FF9-A004-4C41-9F9C-39CE62B2B931}" destId="{E399DE0F-1AE5-4DAA-8D8C-11D578846634}" srcOrd="2" destOrd="0" presId="urn:microsoft.com/office/officeart/2018/2/layout/IconLabelList"/>
    <dgm:cxn modelId="{8C37EDE7-0A5C-4C1D-A412-C99ADA9A6656}" type="presParOf" srcId="{271288D1-7D50-4D38-9EA9-2AD86E5D0D33}" destId="{98A4E324-EA3F-4F8C-A16E-FBD340BD38F1}" srcOrd="11" destOrd="0" presId="urn:microsoft.com/office/officeart/2018/2/layout/IconLabelList"/>
    <dgm:cxn modelId="{7A412349-6C54-4076-ABEE-10A831661550}" type="presParOf" srcId="{271288D1-7D50-4D38-9EA9-2AD86E5D0D33}" destId="{B471B455-8728-48D6-A6BC-186B2A1B7064}" srcOrd="12" destOrd="0" presId="urn:microsoft.com/office/officeart/2018/2/layout/IconLabelList"/>
    <dgm:cxn modelId="{DEA55DF9-A66A-4DEC-BAB3-79B81946825D}" type="presParOf" srcId="{B471B455-8728-48D6-A6BC-186B2A1B7064}" destId="{27EAB4AA-FA60-4307-BC34-3131D51601D5}" srcOrd="0" destOrd="0" presId="urn:microsoft.com/office/officeart/2018/2/layout/IconLabelList"/>
    <dgm:cxn modelId="{F87B216F-AED0-42BB-AA94-ECDAF180F72D}" type="presParOf" srcId="{B471B455-8728-48D6-A6BC-186B2A1B7064}" destId="{C758C386-43B4-41E1-A595-94ACC03CF2C2}" srcOrd="1" destOrd="0" presId="urn:microsoft.com/office/officeart/2018/2/layout/IconLabelList"/>
    <dgm:cxn modelId="{732F2E26-E30C-4D0D-A572-BFF17CF3FA81}" type="presParOf" srcId="{B471B455-8728-48D6-A6BC-186B2A1B7064}" destId="{834EAE61-0187-4A03-A401-F9DD6A82772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C2E305-FE48-4D1C-A988-F46AE686A7DF}">
      <dsp:nvSpPr>
        <dsp:cNvPr id="0" name=""/>
        <dsp:cNvSpPr/>
      </dsp:nvSpPr>
      <dsp:spPr>
        <a:xfrm>
          <a:off x="0" y="2334"/>
          <a:ext cx="5705060" cy="5268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5912CE-1961-45DE-859F-6B35C18BAB12}">
      <dsp:nvSpPr>
        <dsp:cNvPr id="0" name=""/>
        <dsp:cNvSpPr/>
      </dsp:nvSpPr>
      <dsp:spPr>
        <a:xfrm>
          <a:off x="159366" y="120871"/>
          <a:ext cx="290040" cy="289757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1697CF-B9B2-405C-8F14-B8D50E1F73CD}">
      <dsp:nvSpPr>
        <dsp:cNvPr id="0" name=""/>
        <dsp:cNvSpPr/>
      </dsp:nvSpPr>
      <dsp:spPr>
        <a:xfrm>
          <a:off x="608774" y="2334"/>
          <a:ext cx="5086910" cy="543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499" tIns="57499" rIns="57499" bIns="57499" numCol="1" spcCol="1270" anchor="ctr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Whilst in the classroom, students are monitored when on devices by the class teacher and/or Teaching assistant</a:t>
          </a:r>
        </a:p>
      </dsp:txBody>
      <dsp:txXfrm>
        <a:off x="608774" y="2334"/>
        <a:ext cx="5086910" cy="543295"/>
      </dsp:txXfrm>
    </dsp:sp>
    <dsp:sp modelId="{483EC2F8-1F2E-4834-BF11-0DA250E8C2A4}">
      <dsp:nvSpPr>
        <dsp:cNvPr id="0" name=""/>
        <dsp:cNvSpPr/>
      </dsp:nvSpPr>
      <dsp:spPr>
        <a:xfrm>
          <a:off x="0" y="681453"/>
          <a:ext cx="5705060" cy="5268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DDE99D-2B8F-440E-BC44-1C4EAA9E6FB3}">
      <dsp:nvSpPr>
        <dsp:cNvPr id="0" name=""/>
        <dsp:cNvSpPr/>
      </dsp:nvSpPr>
      <dsp:spPr>
        <a:xfrm>
          <a:off x="159366" y="799991"/>
          <a:ext cx="290040" cy="289757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87342D-1DA8-4215-A573-24C35CF7CE1B}">
      <dsp:nvSpPr>
        <dsp:cNvPr id="0" name=""/>
        <dsp:cNvSpPr/>
      </dsp:nvSpPr>
      <dsp:spPr>
        <a:xfrm>
          <a:off x="608774" y="681453"/>
          <a:ext cx="5086910" cy="543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499" tIns="57499" rIns="57499" bIns="57499" numCol="1" spcCol="1270" anchor="ctr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We also have constant vigilance of internet use via a specialist monitoring platform.</a:t>
          </a:r>
        </a:p>
      </dsp:txBody>
      <dsp:txXfrm>
        <a:off x="608774" y="681453"/>
        <a:ext cx="5086910" cy="543295"/>
      </dsp:txXfrm>
    </dsp:sp>
    <dsp:sp modelId="{8349F826-212F-422E-ABBF-8D1319ECD23D}">
      <dsp:nvSpPr>
        <dsp:cNvPr id="0" name=""/>
        <dsp:cNvSpPr/>
      </dsp:nvSpPr>
      <dsp:spPr>
        <a:xfrm>
          <a:off x="0" y="1360573"/>
          <a:ext cx="5705060" cy="5268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3B8EB5-5D22-4BF5-A455-B47E3C911B86}">
      <dsp:nvSpPr>
        <dsp:cNvPr id="0" name=""/>
        <dsp:cNvSpPr/>
      </dsp:nvSpPr>
      <dsp:spPr>
        <a:xfrm>
          <a:off x="159366" y="1479110"/>
          <a:ext cx="290040" cy="289757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93ABA8-A48B-49D1-B982-7B8F5F89F658}">
      <dsp:nvSpPr>
        <dsp:cNvPr id="0" name=""/>
        <dsp:cNvSpPr/>
      </dsp:nvSpPr>
      <dsp:spPr>
        <a:xfrm>
          <a:off x="608774" y="1360573"/>
          <a:ext cx="5086910" cy="543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499" tIns="57499" rIns="57499" bIns="57499" numCol="1" spcCol="1270" anchor="ctr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Staff are alerted if anything is accessed that shouldn’t be</a:t>
          </a:r>
        </a:p>
      </dsp:txBody>
      <dsp:txXfrm>
        <a:off x="608774" y="1360573"/>
        <a:ext cx="5086910" cy="543295"/>
      </dsp:txXfrm>
    </dsp:sp>
    <dsp:sp modelId="{8FFA7E58-E507-46F0-9D23-ABA546034604}">
      <dsp:nvSpPr>
        <dsp:cNvPr id="0" name=""/>
        <dsp:cNvSpPr/>
      </dsp:nvSpPr>
      <dsp:spPr>
        <a:xfrm>
          <a:off x="0" y="2039693"/>
          <a:ext cx="5705060" cy="5268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354EC7-F7B1-4B23-8C17-2E95A29C3B95}">
      <dsp:nvSpPr>
        <dsp:cNvPr id="0" name=""/>
        <dsp:cNvSpPr/>
      </dsp:nvSpPr>
      <dsp:spPr>
        <a:xfrm>
          <a:off x="159366" y="2158230"/>
          <a:ext cx="290040" cy="289757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C0B3E0-090B-4E58-9B09-D83DCC1A0E4E}">
      <dsp:nvSpPr>
        <dsp:cNvPr id="0" name=""/>
        <dsp:cNvSpPr/>
      </dsp:nvSpPr>
      <dsp:spPr>
        <a:xfrm>
          <a:off x="608774" y="2039693"/>
          <a:ext cx="5086910" cy="543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499" tIns="57499" rIns="57499" bIns="57499" numCol="1" spcCol="1270" anchor="ctr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Conversations are then had with students and parents where needed. </a:t>
          </a:r>
        </a:p>
      </dsp:txBody>
      <dsp:txXfrm>
        <a:off x="608774" y="2039693"/>
        <a:ext cx="5086910" cy="5432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B2D08B-7B39-4251-A2BC-7369A67A1E04}">
      <dsp:nvSpPr>
        <dsp:cNvPr id="0" name=""/>
        <dsp:cNvSpPr/>
      </dsp:nvSpPr>
      <dsp:spPr>
        <a:xfrm>
          <a:off x="0" y="86152"/>
          <a:ext cx="7118554" cy="715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>
              <a:latin typeface="Calibri Light" panose="020F0302020204030204"/>
            </a:rPr>
            <a:t>Facebook</a:t>
          </a:r>
          <a:r>
            <a:rPr lang="en-US" sz="1800" kern="1200"/>
            <a:t>, Instagram, TikTok, Snapchat </a:t>
          </a:r>
          <a:r>
            <a:rPr lang="en-US" sz="1800" kern="1200">
              <a:latin typeface="Calibri Light" panose="020F0302020204030204"/>
            </a:rPr>
            <a:t>–What date of birth?</a:t>
          </a:r>
          <a:endParaRPr lang="en-US" sz="1800" kern="1200"/>
        </a:p>
      </dsp:txBody>
      <dsp:txXfrm>
        <a:off x="34906" y="121058"/>
        <a:ext cx="7048742" cy="645240"/>
      </dsp:txXfrm>
    </dsp:sp>
    <dsp:sp modelId="{706F73ED-19D7-45C2-A76B-DC82A72233BB}">
      <dsp:nvSpPr>
        <dsp:cNvPr id="0" name=""/>
        <dsp:cNvSpPr/>
      </dsp:nvSpPr>
      <dsp:spPr>
        <a:xfrm>
          <a:off x="0" y="853045"/>
          <a:ext cx="7118554" cy="715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Open conversations! </a:t>
          </a:r>
        </a:p>
      </dsp:txBody>
      <dsp:txXfrm>
        <a:off x="34906" y="887951"/>
        <a:ext cx="7048742" cy="645240"/>
      </dsp:txXfrm>
    </dsp:sp>
    <dsp:sp modelId="{D8F45ED2-154D-46BC-8BF5-A5C966F486C1}">
      <dsp:nvSpPr>
        <dsp:cNvPr id="0" name=""/>
        <dsp:cNvSpPr/>
      </dsp:nvSpPr>
      <dsp:spPr>
        <a:xfrm>
          <a:off x="0" y="1619938"/>
          <a:ext cx="7118554" cy="715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Clear guidelines on phone/device usage</a:t>
          </a:r>
        </a:p>
      </dsp:txBody>
      <dsp:txXfrm>
        <a:off x="34906" y="1654844"/>
        <a:ext cx="7048742" cy="645240"/>
      </dsp:txXfrm>
    </dsp:sp>
    <dsp:sp modelId="{C7144A29-38A5-448E-B1AE-9D7AC3575808}">
      <dsp:nvSpPr>
        <dsp:cNvPr id="0" name=""/>
        <dsp:cNvSpPr/>
      </dsp:nvSpPr>
      <dsp:spPr>
        <a:xfrm>
          <a:off x="0" y="2386830"/>
          <a:ext cx="7118554" cy="715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What will your child do if something worrying happened whilst on a phone/device?</a:t>
          </a:r>
        </a:p>
      </dsp:txBody>
      <dsp:txXfrm>
        <a:off x="34906" y="2421736"/>
        <a:ext cx="7048742" cy="645240"/>
      </dsp:txXfrm>
    </dsp:sp>
    <dsp:sp modelId="{CA39B07B-D1A0-4EF4-8B3D-50CB0DE94FAA}">
      <dsp:nvSpPr>
        <dsp:cNvPr id="0" name=""/>
        <dsp:cNvSpPr/>
      </dsp:nvSpPr>
      <dsp:spPr>
        <a:xfrm>
          <a:off x="0" y="3153723"/>
          <a:ext cx="7118554" cy="715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Being together more online. </a:t>
          </a:r>
        </a:p>
      </dsp:txBody>
      <dsp:txXfrm>
        <a:off x="34906" y="3188629"/>
        <a:ext cx="7048742" cy="6452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51AC39-6E54-425F-B464-64552FECAD8E}">
      <dsp:nvSpPr>
        <dsp:cNvPr id="0" name=""/>
        <dsp:cNvSpPr/>
      </dsp:nvSpPr>
      <dsp:spPr>
        <a:xfrm>
          <a:off x="303447" y="827867"/>
          <a:ext cx="492011" cy="49201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C1EEC8-0A5D-47A5-A4D6-9F41BA147914}">
      <dsp:nvSpPr>
        <dsp:cNvPr id="0" name=""/>
        <dsp:cNvSpPr/>
      </dsp:nvSpPr>
      <dsp:spPr>
        <a:xfrm>
          <a:off x="2773" y="1506737"/>
          <a:ext cx="1093359" cy="43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Calibri Light" panose="020F0302020204030204"/>
            </a:rPr>
            <a:t>Good Sleep</a:t>
          </a:r>
          <a:endParaRPr lang="en-US" sz="1400" kern="1200"/>
        </a:p>
      </dsp:txBody>
      <dsp:txXfrm>
        <a:off x="2773" y="1506737"/>
        <a:ext cx="1093359" cy="437343"/>
      </dsp:txXfrm>
    </dsp:sp>
    <dsp:sp modelId="{E1E49420-4AD5-467F-ABA8-F11B7E478FCF}">
      <dsp:nvSpPr>
        <dsp:cNvPr id="0" name=""/>
        <dsp:cNvSpPr/>
      </dsp:nvSpPr>
      <dsp:spPr>
        <a:xfrm>
          <a:off x="1588145" y="827867"/>
          <a:ext cx="492011" cy="49201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B72D82-EF15-4C96-BF0B-DF4905A27755}">
      <dsp:nvSpPr>
        <dsp:cNvPr id="0" name=""/>
        <dsp:cNvSpPr/>
      </dsp:nvSpPr>
      <dsp:spPr>
        <a:xfrm>
          <a:off x="1287471" y="1506737"/>
          <a:ext cx="1093359" cy="43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Calibri Light" panose="020F0302020204030204"/>
            </a:rPr>
            <a:t>Good food</a:t>
          </a:r>
          <a:endParaRPr lang="en-US" sz="1400" kern="1200"/>
        </a:p>
      </dsp:txBody>
      <dsp:txXfrm>
        <a:off x="1287471" y="1506737"/>
        <a:ext cx="1093359" cy="437343"/>
      </dsp:txXfrm>
    </dsp:sp>
    <dsp:sp modelId="{0CE3604D-97D4-4090-BA72-2EC314078DC1}">
      <dsp:nvSpPr>
        <dsp:cNvPr id="0" name=""/>
        <dsp:cNvSpPr/>
      </dsp:nvSpPr>
      <dsp:spPr>
        <a:xfrm>
          <a:off x="2872842" y="827867"/>
          <a:ext cx="492011" cy="492011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41C1DD-F9B9-4ED0-9BC7-69959FDBE99A}">
      <dsp:nvSpPr>
        <dsp:cNvPr id="0" name=""/>
        <dsp:cNvSpPr/>
      </dsp:nvSpPr>
      <dsp:spPr>
        <a:xfrm>
          <a:off x="2572168" y="1506737"/>
          <a:ext cx="1093359" cy="43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Calibri Light" panose="020F0302020204030204"/>
            </a:rPr>
            <a:t>School Work</a:t>
          </a:r>
        </a:p>
      </dsp:txBody>
      <dsp:txXfrm>
        <a:off x="2572168" y="1506737"/>
        <a:ext cx="1093359" cy="437343"/>
      </dsp:txXfrm>
    </dsp:sp>
    <dsp:sp modelId="{56F2685E-FF09-4C1F-B668-7657CF954BB6}">
      <dsp:nvSpPr>
        <dsp:cNvPr id="0" name=""/>
        <dsp:cNvSpPr/>
      </dsp:nvSpPr>
      <dsp:spPr>
        <a:xfrm>
          <a:off x="4157539" y="827867"/>
          <a:ext cx="492011" cy="492011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BEAE71-705C-419B-A799-484BCB9B87A7}">
      <dsp:nvSpPr>
        <dsp:cNvPr id="0" name=""/>
        <dsp:cNvSpPr/>
      </dsp:nvSpPr>
      <dsp:spPr>
        <a:xfrm>
          <a:off x="3856865" y="1506737"/>
          <a:ext cx="1093359" cy="43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Calibri Light" panose="020F0302020204030204"/>
            </a:rPr>
            <a:t>Homework</a:t>
          </a:r>
          <a:endParaRPr lang="en-US" sz="1400" kern="1200"/>
        </a:p>
      </dsp:txBody>
      <dsp:txXfrm>
        <a:off x="3856865" y="1506737"/>
        <a:ext cx="1093359" cy="437343"/>
      </dsp:txXfrm>
    </dsp:sp>
    <dsp:sp modelId="{41A38D4F-6A6C-4D93-9DB1-D2429226F7C9}">
      <dsp:nvSpPr>
        <dsp:cNvPr id="0" name=""/>
        <dsp:cNvSpPr/>
      </dsp:nvSpPr>
      <dsp:spPr>
        <a:xfrm>
          <a:off x="945796" y="2217421"/>
          <a:ext cx="492011" cy="492011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353F74-2438-4C24-9782-EF8B8BD96E78}">
      <dsp:nvSpPr>
        <dsp:cNvPr id="0" name=""/>
        <dsp:cNvSpPr/>
      </dsp:nvSpPr>
      <dsp:spPr>
        <a:xfrm>
          <a:off x="645122" y="2896291"/>
          <a:ext cx="1093359" cy="43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Calibri Light" panose="020F0302020204030204"/>
            </a:rPr>
            <a:t>Balance</a:t>
          </a:r>
        </a:p>
      </dsp:txBody>
      <dsp:txXfrm>
        <a:off x="645122" y="2896291"/>
        <a:ext cx="1093359" cy="437343"/>
      </dsp:txXfrm>
    </dsp:sp>
    <dsp:sp modelId="{2814549E-CA00-4C03-8C37-C36B3473A564}">
      <dsp:nvSpPr>
        <dsp:cNvPr id="0" name=""/>
        <dsp:cNvSpPr/>
      </dsp:nvSpPr>
      <dsp:spPr>
        <a:xfrm>
          <a:off x="2230493" y="2217421"/>
          <a:ext cx="492011" cy="492011"/>
        </a:xfrm>
        <a:prstGeom prst="rect">
          <a:avLst/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99DE0F-1AE5-4DAA-8D8C-11D578846634}">
      <dsp:nvSpPr>
        <dsp:cNvPr id="0" name=""/>
        <dsp:cNvSpPr/>
      </dsp:nvSpPr>
      <dsp:spPr>
        <a:xfrm>
          <a:off x="1929819" y="2896291"/>
          <a:ext cx="1093359" cy="43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Calibri Light" panose="020F0302020204030204"/>
            </a:rPr>
            <a:t>Care</a:t>
          </a:r>
        </a:p>
      </dsp:txBody>
      <dsp:txXfrm>
        <a:off x="1929819" y="2896291"/>
        <a:ext cx="1093359" cy="437343"/>
      </dsp:txXfrm>
    </dsp:sp>
    <dsp:sp modelId="{27EAB4AA-FA60-4307-BC34-3131D51601D5}">
      <dsp:nvSpPr>
        <dsp:cNvPr id="0" name=""/>
        <dsp:cNvSpPr/>
      </dsp:nvSpPr>
      <dsp:spPr>
        <a:xfrm>
          <a:off x="3515190" y="2217421"/>
          <a:ext cx="492011" cy="492011"/>
        </a:xfrm>
        <a:prstGeom prst="rect">
          <a:avLst/>
        </a:prstGeom>
        <a:blipFill>
          <a:blip xmlns:r="http://schemas.openxmlformats.org/officeDocument/2006/relationships"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4EAE61-0187-4A03-A401-F9DD6A82772D}">
      <dsp:nvSpPr>
        <dsp:cNvPr id="0" name=""/>
        <dsp:cNvSpPr/>
      </dsp:nvSpPr>
      <dsp:spPr>
        <a:xfrm>
          <a:off x="3214517" y="2896291"/>
          <a:ext cx="1093359" cy="43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Calibri Light" panose="020F0302020204030204"/>
            </a:rPr>
            <a:t>Healthy Habits</a:t>
          </a:r>
        </a:p>
      </dsp:txBody>
      <dsp:txXfrm>
        <a:off x="3214517" y="2896291"/>
        <a:ext cx="1093359" cy="4373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0857B9-5C16-47AE-B182-D2792E5A73B3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81B7B9-0DFF-4AFF-99BC-E829DB72B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61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404274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53745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15d7d091ac3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 lang="en-GB" dirty="0">
              <a:cs typeface="Calibri"/>
            </a:endParaRPr>
          </a:p>
        </p:txBody>
      </p:sp>
      <p:sp>
        <p:nvSpPr>
          <p:cNvPr id="198" name="Google Shape;198;g15d7d091ac3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056079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82723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15416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 </a:t>
            </a:r>
            <a:endParaRPr lang="en-US" dirty="0"/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36339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19532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861418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970891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1777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1B7B9-0DFF-4AFF-99BC-E829DB72B2C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5767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A560A-691D-48A9-B129-321B2057650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6595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81B7B9-0DFF-4AFF-99BC-E829DB72B2C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171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1B7B9-0DFF-4AFF-99BC-E829DB72B2C9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179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1B7B9-0DFF-4AFF-99BC-E829DB72B2C9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7994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27a54e8e171_0_9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27a54e8e171_0_9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4254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44036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EE0EE-99DE-45B7-AB57-EF0FC35EECC7}" type="slidenum">
              <a:rPr lang="en-GB" altLang="en-US"/>
              <a:pPr>
                <a:spcBef>
                  <a:spcPct val="0"/>
                </a:spcBef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83725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46084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23AB4CC-B163-469F-9E37-A26088957A89}" type="slidenum">
              <a:rPr lang="en-GB" altLang="en-US"/>
              <a:pPr>
                <a:spcBef>
                  <a:spcPct val="0"/>
                </a:spcBef>
              </a:pPr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1059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1B7B9-0DFF-4AFF-99BC-E829DB72B2C9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9474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90625" y="1243013"/>
            <a:ext cx="447675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76903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292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14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552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73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95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002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682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865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383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116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6056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ample clean page">
  <p:cSld name="Sample clean pag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2738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2">
  <p:cSld name="Custom layout 2">
    <p:bg>
      <p:bgPr>
        <a:solidFill>
          <a:srgbClr val="FFFFFF"/>
        </a:solid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6" name="Google Shape;56;p14"/>
          <p:cNvSpPr txBox="1">
            <a:spLocks noGrp="1"/>
          </p:cNvSpPr>
          <p:nvPr>
            <p:ph type="ctrTitle"/>
          </p:nvPr>
        </p:nvSpPr>
        <p:spPr>
          <a:xfrm>
            <a:off x="1375600" y="1252000"/>
            <a:ext cx="6369600" cy="3394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ubTitle" idx="1"/>
          </p:nvPr>
        </p:nvSpPr>
        <p:spPr>
          <a:xfrm>
            <a:off x="1387200" y="4849600"/>
            <a:ext cx="6369600" cy="756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rgbClr val="FFFFFF"/>
                </a:solidFill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395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E1B2B-E0B3-492C-B736-5AEE4E4DC21B}" type="datetimeFigureOut">
              <a:rPr lang="en-GB" smtClean="0"/>
              <a:t>29/09/2023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0F187-EAA7-4026-8065-BC29DB1EF0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588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  <p:sldLayoutId id="214748367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ash.org.uk/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hyperlink" Target="https://vghosal.blogspot.com/2017/12/is-your-child-or-teenager-suffers-from.html" TargetMode="External"/><Relationship Id="rId12" Type="http://schemas.openxmlformats.org/officeDocument/2006/relationships/diagramColors" Target="../diagrams/colors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11" Type="http://schemas.openxmlformats.org/officeDocument/2006/relationships/diagramQuickStyle" Target="../diagrams/quickStyle1.xml"/><Relationship Id="rId5" Type="http://schemas.openxmlformats.org/officeDocument/2006/relationships/hyperlink" Target="https://cvc.edu/cvc-oei-student-experience/counseling-for-online-students/online-counseling-network/" TargetMode="External"/><Relationship Id="rId10" Type="http://schemas.openxmlformats.org/officeDocument/2006/relationships/diagramLayout" Target="../diagrams/layout1.xml"/><Relationship Id="rId4" Type="http://schemas.openxmlformats.org/officeDocument/2006/relationships/image" Target="../media/image14.jpeg"/><Relationship Id="rId9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diagramLayout" Target="../diagrams/layout2.xml"/><Relationship Id="rId18" Type="http://schemas.openxmlformats.org/officeDocument/2006/relationships/hyperlink" Target="https://saferinternet.org.uk/guide-and-resource/6-smart-steps-to-snapchat-success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en.wikifur.com/wiki/Tik_Tok" TargetMode="External"/><Relationship Id="rId12" Type="http://schemas.openxmlformats.org/officeDocument/2006/relationships/diagramData" Target="../diagrams/data2.xml"/><Relationship Id="rId17" Type="http://schemas.openxmlformats.org/officeDocument/2006/relationships/hyperlink" Target="https://www.nspcc.org.uk/keeping-children-safe/online-safety/social-media/" TargetMode="External"/><Relationship Id="rId2" Type="http://schemas.openxmlformats.org/officeDocument/2006/relationships/notesSlide" Target="../notesSlides/notesSlide8.xml"/><Relationship Id="rId16" Type="http://schemas.microsoft.com/office/2007/relationships/diagramDrawing" Target="../diagrams/drawing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hyperlink" Target="https://pngimg.com/download/19795" TargetMode="External"/><Relationship Id="rId5" Type="http://schemas.openxmlformats.org/officeDocument/2006/relationships/hyperlink" Target="http://commons.wikimedia.org/wiki/File:WhatsApp_logo-color-vertical.svg" TargetMode="External"/><Relationship Id="rId15" Type="http://schemas.openxmlformats.org/officeDocument/2006/relationships/diagramColors" Target="../diagrams/colors2.xml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hyperlink" Target="https://en.wikipedia.org/wiki/Snapchat" TargetMode="External"/><Relationship Id="rId1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2.png"/><Relationship Id="rId7" Type="http://schemas.openxmlformats.org/officeDocument/2006/relationships/diagramLayout" Target="../diagrams/layou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3.xml"/><Relationship Id="rId5" Type="http://schemas.openxmlformats.org/officeDocument/2006/relationships/hyperlink" Target="https://www.oercommons.org/courseware/lesson/76537" TargetMode="External"/><Relationship Id="rId10" Type="http://schemas.microsoft.com/office/2007/relationships/diagramDrawing" Target="../diagrams/drawing3.xml"/><Relationship Id="rId4" Type="http://schemas.openxmlformats.org/officeDocument/2006/relationships/image" Target="../media/image26.jpeg"/><Relationship Id="rId9" Type="http://schemas.openxmlformats.org/officeDocument/2006/relationships/diagramColors" Target="../diagrams/colors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OtP3rnJ7PAhWJxxQKHSiGCrYQjRwIBw&amp;url=http%3A%2F%2Fwww.farnham.ac.uk%2F&amp;psig=AFQjCNG8x7merRd922lshhI1kplVPkQZSg&amp;ust=1474470513458704" TargetMode="External"/><Relationship Id="rId13" Type="http://schemas.openxmlformats.org/officeDocument/2006/relationships/image" Target="../media/image48.png"/><Relationship Id="rId18" Type="http://schemas.openxmlformats.org/officeDocument/2006/relationships/image" Target="../media/image52.jpe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7.png"/><Relationship Id="rId17" Type="http://schemas.openxmlformats.org/officeDocument/2006/relationships/image" Target="../media/image51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6.jpeg"/><Relationship Id="rId5" Type="http://schemas.openxmlformats.org/officeDocument/2006/relationships/image" Target="../media/image42.png"/><Relationship Id="rId15" Type="http://schemas.openxmlformats.org/officeDocument/2006/relationships/image" Target="../media/image49.png"/><Relationship Id="rId10" Type="http://schemas.openxmlformats.org/officeDocument/2006/relationships/hyperlink" Target="https://www.google.co.uk/url?sa=i&amp;rct=j&amp;q=&amp;esrc=s&amp;source=images&amp;cd=&amp;cad=rja&amp;uact=8&amp;ved=0ahUKEwjk55apnZ7PAhXG8RQKHW1wDeUQjRwIBw&amp;url=https%3A%2F%2Ftwitter.com%2Ffarnborough6th&amp;psig=AFQjCNEuKJ1ZEklc8S5Bl5NqqGtNke05FA&amp;ust=1474470624027301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5.png"/><Relationship Id="rId1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460" y="3526971"/>
            <a:ext cx="8933080" cy="1617569"/>
          </a:xfrm>
        </p:spPr>
        <p:txBody>
          <a:bodyPr vert="horz" lIns="89331" tIns="44665" rIns="89331" bIns="44665" rtlCol="0" anchor="t">
            <a:normAutofit fontScale="85000" lnSpcReduction="20000"/>
          </a:bodyPr>
          <a:lstStyle/>
          <a:p>
            <a:r>
              <a:rPr lang="en-GB" sz="4400" u="sng" dirty="0">
                <a:solidFill>
                  <a:srgbClr val="971D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Welcome to </a:t>
            </a:r>
          </a:p>
          <a:p>
            <a:r>
              <a:rPr lang="en-GB" sz="4400" u="sng">
                <a:solidFill>
                  <a:srgbClr val="971D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10 Information Evening 2023</a:t>
            </a:r>
            <a:endParaRPr lang="en-GB" sz="4400" u="sng">
              <a:solidFill>
                <a:srgbClr val="971D4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Calibri"/>
            </a:endParaRPr>
          </a:p>
          <a:p>
            <a:r>
              <a:rPr lang="en-GB" sz="4400" u="sng">
                <a:solidFill>
                  <a:srgbClr val="971D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Calibri"/>
              </a:rPr>
              <a:t>Making the most of this year!</a:t>
            </a:r>
            <a:endParaRPr lang="en-GB" sz="4400" u="sng" dirty="0">
              <a:solidFill>
                <a:srgbClr val="971D4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Calibri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903" y="301386"/>
            <a:ext cx="6732194" cy="2807574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8A29816C-B605-C236-DA2C-E9D8769F6B29}"/>
              </a:ext>
            </a:extLst>
          </p:cNvPr>
          <p:cNvSpPr txBox="1">
            <a:spLocks/>
          </p:cNvSpPr>
          <p:nvPr/>
        </p:nvSpPr>
        <p:spPr>
          <a:xfrm>
            <a:off x="-5347" y="6431899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</p:spTree>
    <p:extLst>
      <p:ext uri="{BB962C8B-B14F-4D97-AF65-F5344CB8AC3E}">
        <p14:creationId xmlns:p14="http://schemas.microsoft.com/office/powerpoint/2010/main" val="3409118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9" y="49372"/>
            <a:ext cx="1420271" cy="10785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146E003-0E52-469E-8B89-54CBCA773689}"/>
              </a:ext>
            </a:extLst>
          </p:cNvPr>
          <p:cNvSpPr txBox="1"/>
          <p:nvPr/>
        </p:nvSpPr>
        <p:spPr>
          <a:xfrm>
            <a:off x="5056909" y="1826544"/>
            <a:ext cx="3728052" cy="35373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9331" tIns="44665" rIns="89331" bIns="44665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altLang="en-US" sz="2800" dirty="0"/>
              <a:t>To help prepare students, parents &amp; carers for the year ahead.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altLang="en-US" sz="2800" dirty="0"/>
              <a:t>To provide information on Post 16 pathways and procedures.</a:t>
            </a:r>
            <a:endParaRPr lang="en-GB" altLang="en-US" sz="2800" dirty="0">
              <a:cs typeface="Calibri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-5347" y="6431899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 dirty="0">
                <a:solidFill>
                  <a:schemeClr val="bg1"/>
                </a:solidFill>
              </a:rPr>
              <a:t>Ambition, Courage, Excellence</a:t>
            </a:r>
          </a:p>
        </p:txBody>
      </p:sp>
      <p:pic>
        <p:nvPicPr>
          <p:cNvPr id="1026" name="Picture 2" descr="Cartoon Factory Clip Art at Clker.com - vector clip art online, royalty  free &amp; public doma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865" y="2493350"/>
            <a:ext cx="3294207" cy="269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8488" y="1644704"/>
            <a:ext cx="3726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What we are not….</a:t>
            </a:r>
          </a:p>
        </p:txBody>
      </p:sp>
      <p:pic>
        <p:nvPicPr>
          <p:cNvPr id="1028" name="Picture 4" descr="https://tse3.mm.bing.net/th?id=OIP.4YsKtQIMJ1ZEHn3KN7vHgQHaHp&amp;pid=Api&amp;P=0&amp;h=18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697" y="2493350"/>
            <a:ext cx="2942111" cy="304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4744" y="1689780"/>
            <a:ext cx="372687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What we are….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028F2BE-024E-B8BE-9AD3-2BEC6C806F3A}"/>
              </a:ext>
            </a:extLst>
          </p:cNvPr>
          <p:cNvSpPr txBox="1">
            <a:spLocks/>
          </p:cNvSpPr>
          <p:nvPr/>
        </p:nvSpPr>
        <p:spPr>
          <a:xfrm>
            <a:off x="1526466" y="124738"/>
            <a:ext cx="7258495" cy="990600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>
                <a:solidFill>
                  <a:schemeClr val="bg1"/>
                </a:solidFill>
              </a:rPr>
              <a:t>Why are we here this evening?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165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1D49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" name="Google Shape;200;p37"/>
          <p:cNvGrpSpPr/>
          <p:nvPr/>
        </p:nvGrpSpPr>
        <p:grpSpPr>
          <a:xfrm>
            <a:off x="2829984" y="4068616"/>
            <a:ext cx="1643067" cy="782184"/>
            <a:chOff x="5022025" y="4220631"/>
            <a:chExt cx="2190756" cy="1042912"/>
          </a:xfrm>
        </p:grpSpPr>
        <p:grpSp>
          <p:nvGrpSpPr>
            <p:cNvPr id="201" name="Google Shape;201;p37"/>
            <p:cNvGrpSpPr/>
            <p:nvPr/>
          </p:nvGrpSpPr>
          <p:grpSpPr>
            <a:xfrm>
              <a:off x="5022025" y="4236643"/>
              <a:ext cx="1166459" cy="1026900"/>
              <a:chOff x="2873965" y="2332283"/>
              <a:chExt cx="1166459" cy="1026900"/>
            </a:xfrm>
          </p:grpSpPr>
          <p:sp>
            <p:nvSpPr>
              <p:cNvPr id="202" name="Google Shape;202;p37"/>
              <p:cNvSpPr/>
              <p:nvPr/>
            </p:nvSpPr>
            <p:spPr>
              <a:xfrm>
                <a:off x="3013524" y="2332283"/>
                <a:ext cx="1026900" cy="1026900"/>
              </a:xfrm>
              <a:prstGeom prst="blockArc">
                <a:avLst>
                  <a:gd name="adj1" fmla="val 16202709"/>
                  <a:gd name="adj2" fmla="val 21553953"/>
                  <a:gd name="adj3" fmla="val 13784"/>
                </a:avLst>
              </a:pr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000000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03" name="Google Shape;203;p37"/>
              <p:cNvSpPr/>
              <p:nvPr/>
            </p:nvSpPr>
            <p:spPr>
              <a:xfrm>
                <a:off x="2873965" y="2332283"/>
                <a:ext cx="654600" cy="142800"/>
              </a:xfrm>
              <a:prstGeom prst="rect">
                <a:avLst/>
              </a:pr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FFFFFF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  <p:grpSp>
          <p:nvGrpSpPr>
            <p:cNvPr id="204" name="Google Shape;204;p37"/>
            <p:cNvGrpSpPr/>
            <p:nvPr/>
          </p:nvGrpSpPr>
          <p:grpSpPr>
            <a:xfrm>
              <a:off x="6046322" y="4220631"/>
              <a:ext cx="1166459" cy="1026900"/>
              <a:chOff x="6557867" y="3997668"/>
              <a:chExt cx="1166459" cy="1026900"/>
            </a:xfrm>
          </p:grpSpPr>
          <p:sp>
            <p:nvSpPr>
              <p:cNvPr id="205" name="Google Shape;205;p37"/>
              <p:cNvSpPr/>
              <p:nvPr/>
            </p:nvSpPr>
            <p:spPr>
              <a:xfrm rot="10800000">
                <a:off x="6557867" y="3997668"/>
                <a:ext cx="1026900" cy="1026900"/>
              </a:xfrm>
              <a:prstGeom prst="blockArc">
                <a:avLst>
                  <a:gd name="adj1" fmla="val 16202709"/>
                  <a:gd name="adj2" fmla="val 21553953"/>
                  <a:gd name="adj3" fmla="val 13784"/>
                </a:avLst>
              </a:pr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000000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06" name="Google Shape;206;p37"/>
              <p:cNvSpPr/>
              <p:nvPr/>
            </p:nvSpPr>
            <p:spPr>
              <a:xfrm rot="10800000">
                <a:off x="7069726" y="4881768"/>
                <a:ext cx="654600" cy="142800"/>
              </a:xfrm>
              <a:prstGeom prst="rect">
                <a:avLst/>
              </a:pr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FFFFFF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</p:grpSp>
      <p:grpSp>
        <p:nvGrpSpPr>
          <p:cNvPr id="207" name="Google Shape;207;p37"/>
          <p:cNvGrpSpPr/>
          <p:nvPr/>
        </p:nvGrpSpPr>
        <p:grpSpPr>
          <a:xfrm>
            <a:off x="6764432" y="3417495"/>
            <a:ext cx="966376" cy="876044"/>
            <a:chOff x="9019242" y="3239924"/>
            <a:chExt cx="1288501" cy="1168058"/>
          </a:xfrm>
        </p:grpSpPr>
        <p:sp>
          <p:nvSpPr>
            <p:cNvPr id="208" name="Google Shape;208;p37"/>
            <p:cNvSpPr/>
            <p:nvPr/>
          </p:nvSpPr>
          <p:spPr>
            <a:xfrm>
              <a:off x="10008643" y="3982882"/>
              <a:ext cx="299100" cy="425100"/>
            </a:xfrm>
            <a:prstGeom prst="chevron">
              <a:avLst>
                <a:gd name="adj" fmla="val 41342"/>
              </a:avLst>
            </a:prstGeom>
            <a:solidFill>
              <a:srgbClr val="8E7CC3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grpSp>
          <p:nvGrpSpPr>
            <p:cNvPr id="209" name="Google Shape;209;p37"/>
            <p:cNvGrpSpPr/>
            <p:nvPr/>
          </p:nvGrpSpPr>
          <p:grpSpPr>
            <a:xfrm rot="10800000">
              <a:off x="9019242" y="3239924"/>
              <a:ext cx="1163337" cy="1026900"/>
              <a:chOff x="2877129" y="2332283"/>
              <a:chExt cx="1163337" cy="1026900"/>
            </a:xfrm>
          </p:grpSpPr>
          <p:sp>
            <p:nvSpPr>
              <p:cNvPr id="210" name="Google Shape;210;p37"/>
              <p:cNvSpPr/>
              <p:nvPr/>
            </p:nvSpPr>
            <p:spPr>
              <a:xfrm>
                <a:off x="3013524" y="2332283"/>
                <a:ext cx="1026900" cy="1026900"/>
              </a:xfrm>
              <a:prstGeom prst="blockArc">
                <a:avLst>
                  <a:gd name="adj1" fmla="val 16202709"/>
                  <a:gd name="adj2" fmla="val 21553953"/>
                  <a:gd name="adj3" fmla="val 13784"/>
                </a:avLst>
              </a:prstGeom>
              <a:solidFill>
                <a:srgbClr val="8E7CC3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000000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11" name="Google Shape;211;p37"/>
              <p:cNvSpPr/>
              <p:nvPr/>
            </p:nvSpPr>
            <p:spPr>
              <a:xfrm>
                <a:off x="2877129" y="2332283"/>
                <a:ext cx="654600" cy="142800"/>
              </a:xfrm>
              <a:prstGeom prst="rect">
                <a:avLst/>
              </a:prstGeom>
              <a:solidFill>
                <a:srgbClr val="8E7CC3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FFFFFF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12" name="Google Shape;212;p37"/>
              <p:cNvSpPr/>
              <p:nvPr/>
            </p:nvSpPr>
            <p:spPr>
              <a:xfrm rot="5400000">
                <a:off x="3738066" y="2995393"/>
                <a:ext cx="462000" cy="142800"/>
              </a:xfrm>
              <a:prstGeom prst="rect">
                <a:avLst/>
              </a:prstGeom>
              <a:solidFill>
                <a:srgbClr val="8E7CC3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FFFFFF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</p:grpSp>
      <p:sp>
        <p:nvSpPr>
          <p:cNvPr id="213" name="Google Shape;213;p37"/>
          <p:cNvSpPr/>
          <p:nvPr/>
        </p:nvSpPr>
        <p:spPr>
          <a:xfrm>
            <a:off x="7822154" y="3893821"/>
            <a:ext cx="1321845" cy="332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en-GB" sz="1600" b="1" dirty="0">
                <a:solidFill>
                  <a:srgbClr val="8E7CC3"/>
                </a:solidFill>
                <a:latin typeface="Gill Sans"/>
                <a:ea typeface="Gill Sans"/>
                <a:cs typeface="Gill Sans"/>
              </a:rPr>
              <a:t>Year 11</a:t>
            </a:r>
          </a:p>
        </p:txBody>
      </p:sp>
      <p:grpSp>
        <p:nvGrpSpPr>
          <p:cNvPr id="214" name="Google Shape;214;p37"/>
          <p:cNvGrpSpPr/>
          <p:nvPr/>
        </p:nvGrpSpPr>
        <p:grpSpPr>
          <a:xfrm>
            <a:off x="4070577" y="3732371"/>
            <a:ext cx="771081" cy="1106421"/>
            <a:chOff x="5427435" y="3659757"/>
            <a:chExt cx="1028107" cy="1475229"/>
          </a:xfrm>
        </p:grpSpPr>
        <p:sp>
          <p:nvSpPr>
            <p:cNvPr id="215" name="Google Shape;215;p37"/>
            <p:cNvSpPr/>
            <p:nvPr/>
          </p:nvSpPr>
          <p:spPr>
            <a:xfrm rot="10800000" flipH="1">
              <a:off x="5427435" y="4108086"/>
              <a:ext cx="1026900" cy="1026900"/>
            </a:xfrm>
            <a:prstGeom prst="blockArc">
              <a:avLst>
                <a:gd name="adj1" fmla="val 16202709"/>
                <a:gd name="adj2" fmla="val 21553953"/>
                <a:gd name="adj3" fmla="val 13784"/>
              </a:avLst>
            </a:prstGeom>
            <a:solidFill>
              <a:srgbClr val="F68E2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6" name="Google Shape;216;p37"/>
            <p:cNvSpPr/>
            <p:nvPr/>
          </p:nvSpPr>
          <p:spPr>
            <a:xfrm rot="5400000">
              <a:off x="5893643" y="4078857"/>
              <a:ext cx="981000" cy="142800"/>
            </a:xfrm>
            <a:prstGeom prst="rect">
              <a:avLst/>
            </a:prstGeom>
            <a:solidFill>
              <a:srgbClr val="F68E2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7" name="Google Shape;217;p37"/>
          <p:cNvGrpSpPr/>
          <p:nvPr/>
        </p:nvGrpSpPr>
        <p:grpSpPr>
          <a:xfrm>
            <a:off x="1323608" y="2747316"/>
            <a:ext cx="770206" cy="770175"/>
            <a:chOff x="3013524" y="2332283"/>
            <a:chExt cx="1026942" cy="1026900"/>
          </a:xfrm>
        </p:grpSpPr>
        <p:sp>
          <p:nvSpPr>
            <p:cNvPr id="218" name="Google Shape;218;p37"/>
            <p:cNvSpPr/>
            <p:nvPr/>
          </p:nvSpPr>
          <p:spPr>
            <a:xfrm>
              <a:off x="3013524" y="2332283"/>
              <a:ext cx="1026900" cy="1026900"/>
            </a:xfrm>
            <a:prstGeom prst="blockArc">
              <a:avLst>
                <a:gd name="adj1" fmla="val 16202709"/>
                <a:gd name="adj2" fmla="val 21553953"/>
                <a:gd name="adj3" fmla="val 13784"/>
              </a:avLst>
            </a:prstGeom>
            <a:solidFill>
              <a:srgbClr val="45B0D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9" name="Google Shape;219;p37"/>
            <p:cNvSpPr/>
            <p:nvPr/>
          </p:nvSpPr>
          <p:spPr>
            <a:xfrm>
              <a:off x="3276531" y="2332283"/>
              <a:ext cx="255300" cy="142800"/>
            </a:xfrm>
            <a:prstGeom prst="rect">
              <a:avLst/>
            </a:prstGeom>
            <a:solidFill>
              <a:srgbClr val="45B0D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0" name="Google Shape;220;p37"/>
            <p:cNvSpPr/>
            <p:nvPr/>
          </p:nvSpPr>
          <p:spPr>
            <a:xfrm rot="5400000">
              <a:off x="3738066" y="2998556"/>
              <a:ext cx="462000" cy="142800"/>
            </a:xfrm>
            <a:prstGeom prst="rect">
              <a:avLst/>
            </a:prstGeom>
            <a:solidFill>
              <a:srgbClr val="45B0DC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21" name="Google Shape;221;p37"/>
          <p:cNvGrpSpPr/>
          <p:nvPr/>
        </p:nvGrpSpPr>
        <p:grpSpPr>
          <a:xfrm rot="10800000">
            <a:off x="1986772" y="3417494"/>
            <a:ext cx="872503" cy="770175"/>
            <a:chOff x="2877129" y="2332283"/>
            <a:chExt cx="1163337" cy="1026900"/>
          </a:xfrm>
        </p:grpSpPr>
        <p:sp>
          <p:nvSpPr>
            <p:cNvPr id="222" name="Google Shape;222;p37"/>
            <p:cNvSpPr/>
            <p:nvPr/>
          </p:nvSpPr>
          <p:spPr>
            <a:xfrm>
              <a:off x="3013524" y="2332283"/>
              <a:ext cx="1026900" cy="1026900"/>
            </a:xfrm>
            <a:prstGeom prst="blockArc">
              <a:avLst>
                <a:gd name="adj1" fmla="val 16202709"/>
                <a:gd name="adj2" fmla="val 21553953"/>
                <a:gd name="adj3" fmla="val 13784"/>
              </a:avLst>
            </a:prstGeom>
            <a:solidFill>
              <a:srgbClr val="18AA9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3" name="Google Shape;223;p37"/>
            <p:cNvSpPr/>
            <p:nvPr/>
          </p:nvSpPr>
          <p:spPr>
            <a:xfrm>
              <a:off x="2877129" y="2332283"/>
              <a:ext cx="654600" cy="142800"/>
            </a:xfrm>
            <a:prstGeom prst="rect">
              <a:avLst/>
            </a:prstGeom>
            <a:solidFill>
              <a:srgbClr val="18AA9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4" name="Google Shape;224;p37"/>
            <p:cNvSpPr/>
            <p:nvPr/>
          </p:nvSpPr>
          <p:spPr>
            <a:xfrm rot="5400000">
              <a:off x="3738066" y="2995393"/>
              <a:ext cx="462000" cy="142800"/>
            </a:xfrm>
            <a:prstGeom prst="rect">
              <a:avLst/>
            </a:prstGeom>
            <a:solidFill>
              <a:srgbClr val="18AA9D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25" name="Google Shape;225;p37"/>
          <p:cNvGrpSpPr/>
          <p:nvPr/>
        </p:nvGrpSpPr>
        <p:grpSpPr>
          <a:xfrm>
            <a:off x="4738447" y="2745218"/>
            <a:ext cx="770359" cy="964627"/>
            <a:chOff x="6317928" y="2343554"/>
            <a:chExt cx="1027146" cy="1286170"/>
          </a:xfrm>
          <a:solidFill>
            <a:schemeClr val="accent1">
              <a:lumMod val="75000"/>
            </a:schemeClr>
          </a:solidFill>
        </p:grpSpPr>
        <p:sp>
          <p:nvSpPr>
            <p:cNvPr id="226" name="Google Shape;226;p37"/>
            <p:cNvSpPr/>
            <p:nvPr/>
          </p:nvSpPr>
          <p:spPr>
            <a:xfrm>
              <a:off x="6816174" y="2343554"/>
              <a:ext cx="528900" cy="1428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grpSp>
          <p:nvGrpSpPr>
            <p:cNvPr id="227" name="Google Shape;227;p37"/>
            <p:cNvGrpSpPr/>
            <p:nvPr/>
          </p:nvGrpSpPr>
          <p:grpSpPr>
            <a:xfrm>
              <a:off x="6317928" y="2346350"/>
              <a:ext cx="1027019" cy="1283373"/>
              <a:chOff x="2366456" y="2332283"/>
              <a:chExt cx="1027019" cy="1283373"/>
            </a:xfrm>
            <a:grpFill/>
          </p:grpSpPr>
          <p:sp>
            <p:nvSpPr>
              <p:cNvPr id="228" name="Google Shape;228;p37"/>
              <p:cNvSpPr/>
              <p:nvPr/>
            </p:nvSpPr>
            <p:spPr>
              <a:xfrm flipH="1">
                <a:off x="2366575" y="2332283"/>
                <a:ext cx="1026900" cy="1026900"/>
              </a:xfrm>
              <a:prstGeom prst="blockArc">
                <a:avLst>
                  <a:gd name="adj1" fmla="val 16202709"/>
                  <a:gd name="adj2" fmla="val 21553953"/>
                  <a:gd name="adj3" fmla="val 13784"/>
                </a:avLst>
              </a:prstGeom>
              <a:grpFill/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000000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29" name="Google Shape;229;p37"/>
              <p:cNvSpPr/>
              <p:nvPr/>
            </p:nvSpPr>
            <p:spPr>
              <a:xfrm rot="5400000">
                <a:off x="2049506" y="3155906"/>
                <a:ext cx="776700" cy="1428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FFFFFF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</p:grpSp>
      <p:grpSp>
        <p:nvGrpSpPr>
          <p:cNvPr id="230" name="Google Shape;230;p37"/>
          <p:cNvGrpSpPr/>
          <p:nvPr/>
        </p:nvGrpSpPr>
        <p:grpSpPr>
          <a:xfrm>
            <a:off x="5678952" y="2747316"/>
            <a:ext cx="1191255" cy="770175"/>
            <a:chOff x="7571935" y="2346350"/>
            <a:chExt cx="1588341" cy="1026900"/>
          </a:xfrm>
        </p:grpSpPr>
        <p:grpSp>
          <p:nvGrpSpPr>
            <p:cNvPr id="231" name="Google Shape;231;p37"/>
            <p:cNvGrpSpPr/>
            <p:nvPr/>
          </p:nvGrpSpPr>
          <p:grpSpPr>
            <a:xfrm>
              <a:off x="7571935" y="2346350"/>
              <a:ext cx="1588299" cy="1026900"/>
              <a:chOff x="7571935" y="2346350"/>
              <a:chExt cx="1588299" cy="1026900"/>
            </a:xfrm>
          </p:grpSpPr>
          <p:sp>
            <p:nvSpPr>
              <p:cNvPr id="232" name="Google Shape;232;p37"/>
              <p:cNvSpPr/>
              <p:nvPr/>
            </p:nvSpPr>
            <p:spPr>
              <a:xfrm>
                <a:off x="7571935" y="2346350"/>
                <a:ext cx="1116300" cy="142800"/>
              </a:xfrm>
              <a:prstGeom prst="rect">
                <a:avLst/>
              </a:prstGeom>
              <a:solidFill>
                <a:srgbClr val="6AA84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FFFFFF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33" name="Google Shape;233;p37"/>
              <p:cNvSpPr/>
              <p:nvPr/>
            </p:nvSpPr>
            <p:spPr>
              <a:xfrm>
                <a:off x="8133334" y="2346350"/>
                <a:ext cx="1026900" cy="1026900"/>
              </a:xfrm>
              <a:prstGeom prst="blockArc">
                <a:avLst>
                  <a:gd name="adj1" fmla="val 16202709"/>
                  <a:gd name="adj2" fmla="val 21553953"/>
                  <a:gd name="adj3" fmla="val 13784"/>
                </a:avLst>
              </a:prstGeom>
              <a:solidFill>
                <a:srgbClr val="6AA84F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000000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  <p:sp>
          <p:nvSpPr>
            <p:cNvPr id="234" name="Google Shape;234;p37"/>
            <p:cNvSpPr/>
            <p:nvPr/>
          </p:nvSpPr>
          <p:spPr>
            <a:xfrm rot="5400000">
              <a:off x="8857876" y="3012623"/>
              <a:ext cx="462000" cy="142800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37" name="Google Shape;237;p37"/>
          <p:cNvSpPr txBox="1"/>
          <p:nvPr/>
        </p:nvSpPr>
        <p:spPr>
          <a:xfrm>
            <a:off x="999860" y="1745393"/>
            <a:ext cx="1962128" cy="18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rgbClr val="404040"/>
              </a:buClr>
              <a:buSzPts val="1200"/>
            </a:pPr>
            <a:r>
              <a:rPr lang="en-GB" sz="1600" b="1" dirty="0">
                <a:solidFill>
                  <a:srgbClr val="C27BA0"/>
                </a:solidFill>
                <a:latin typeface="Gill Sans"/>
                <a:ea typeface="Gill Sans"/>
                <a:cs typeface="Gill Sans"/>
                <a:sym typeface="Gill Sans"/>
              </a:rPr>
              <a:t>Parent information evening</a:t>
            </a:r>
            <a:endParaRPr lang="en-GB" sz="1600" b="1" dirty="0">
              <a:solidFill>
                <a:srgbClr val="C27BA0"/>
              </a:solidFill>
              <a:latin typeface="Gill Sans"/>
              <a:ea typeface="Gill Sans"/>
              <a:cs typeface="Gill Sans"/>
            </a:endParaRPr>
          </a:p>
        </p:txBody>
      </p:sp>
      <p:sp>
        <p:nvSpPr>
          <p:cNvPr id="241" name="Google Shape;241;p37"/>
          <p:cNvSpPr txBox="1"/>
          <p:nvPr/>
        </p:nvSpPr>
        <p:spPr>
          <a:xfrm>
            <a:off x="1339759" y="4513001"/>
            <a:ext cx="2060212" cy="157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rgbClr val="18AA9D"/>
              </a:buClr>
              <a:buSzPts val="1200"/>
            </a:pPr>
            <a:r>
              <a:rPr lang="en-GB" sz="1600" b="1" dirty="0">
                <a:solidFill>
                  <a:srgbClr val="18AA9D"/>
                </a:solidFill>
                <a:latin typeface="Gill Sans"/>
                <a:ea typeface="Gill Sans"/>
                <a:cs typeface="Gill Sans"/>
              </a:rPr>
              <a:t>Working with Elevate Education</a:t>
            </a:r>
          </a:p>
        </p:txBody>
      </p:sp>
      <p:sp>
        <p:nvSpPr>
          <p:cNvPr id="242" name="Google Shape;242;p37"/>
          <p:cNvSpPr txBox="1"/>
          <p:nvPr/>
        </p:nvSpPr>
        <p:spPr>
          <a:xfrm>
            <a:off x="3663491" y="5310144"/>
            <a:ext cx="1410000" cy="3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rgbClr val="7F7F7F"/>
              </a:buClr>
              <a:buSzPts val="800"/>
            </a:pPr>
            <a:r>
              <a:rPr lang="en-GB" sz="1400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January - April</a:t>
            </a:r>
            <a:endParaRPr sz="1400" dirty="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43" name="Google Shape;243;p37"/>
          <p:cNvSpPr txBox="1"/>
          <p:nvPr/>
        </p:nvSpPr>
        <p:spPr>
          <a:xfrm>
            <a:off x="3663491" y="5113487"/>
            <a:ext cx="2852686" cy="20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rgbClr val="F8DD8C"/>
              </a:buClr>
              <a:buSzPts val="1200"/>
            </a:pPr>
            <a:r>
              <a:rPr lang="en-GB" sz="1600" dirty="0">
                <a:solidFill>
                  <a:srgbClr val="F1C232"/>
                </a:solidFill>
                <a:latin typeface="Gill Sans"/>
                <a:ea typeface="Gill Sans"/>
                <a:cs typeface="Gill Sans"/>
              </a:rPr>
              <a:t>3 stage revision programme</a:t>
            </a:r>
            <a:endParaRPr sz="1600" dirty="0">
              <a:solidFill>
                <a:srgbClr val="F1C232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46" name="Google Shape;246;p37"/>
          <p:cNvSpPr txBox="1"/>
          <p:nvPr/>
        </p:nvSpPr>
        <p:spPr>
          <a:xfrm>
            <a:off x="5035834" y="2243077"/>
            <a:ext cx="2242297" cy="346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rgbClr val="7F7F7F"/>
              </a:buClr>
              <a:buSzPts val="800"/>
            </a:pPr>
            <a:endParaRPr lang="en-GB" sz="1400" dirty="0">
              <a:solidFill>
                <a:srgbClr val="FFFFFF"/>
              </a:solidFill>
              <a:latin typeface="Gill Sans"/>
              <a:ea typeface="Gill Sans"/>
              <a:cs typeface="Gill Sans"/>
            </a:endParaRPr>
          </a:p>
        </p:txBody>
      </p:sp>
      <p:sp>
        <p:nvSpPr>
          <p:cNvPr id="247" name="Google Shape;247;p37"/>
          <p:cNvSpPr txBox="1"/>
          <p:nvPr/>
        </p:nvSpPr>
        <p:spPr>
          <a:xfrm>
            <a:off x="5085019" y="1897905"/>
            <a:ext cx="2265000" cy="346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rgbClr val="C62127"/>
              </a:buClr>
              <a:buSzPts val="1200"/>
            </a:pPr>
            <a:r>
              <a:rPr lang="en-GB" sz="1600" b="1" dirty="0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rPr>
              <a:t>Year 10 exams</a:t>
            </a:r>
          </a:p>
          <a:p>
            <a:pPr>
              <a:lnSpc>
                <a:spcPct val="90000"/>
              </a:lnSpc>
              <a:buSzPts val="1200"/>
            </a:pPr>
            <a:endParaRPr lang="en-GB" sz="1600" b="1" dirty="0">
              <a:solidFill>
                <a:schemeClr val="accent1"/>
              </a:solidFill>
              <a:latin typeface="Gill Sans"/>
              <a:ea typeface="Gill Sans"/>
              <a:cs typeface="Gill Sans"/>
            </a:endParaRPr>
          </a:p>
          <a:p>
            <a:pPr>
              <a:lnSpc>
                <a:spcPct val="90000"/>
              </a:lnSpc>
              <a:buSzPts val="1200"/>
            </a:pPr>
            <a:endParaRPr lang="en-GB" sz="1600" b="1" dirty="0">
              <a:solidFill>
                <a:schemeClr val="accent1"/>
              </a:solidFill>
              <a:latin typeface="Gill Sans"/>
              <a:ea typeface="Gill Sans"/>
              <a:cs typeface="Gill Sans"/>
            </a:endParaRPr>
          </a:p>
          <a:p>
            <a:pPr>
              <a:lnSpc>
                <a:spcPct val="90000"/>
              </a:lnSpc>
              <a:buSzPts val="1200"/>
            </a:pPr>
            <a:endParaRPr lang="en-GB" sz="1600" b="1" dirty="0">
              <a:solidFill>
                <a:schemeClr val="accent1"/>
              </a:solidFill>
              <a:latin typeface="Gill Sans"/>
              <a:ea typeface="Gill Sans"/>
              <a:cs typeface="Gill Sans"/>
            </a:endParaRPr>
          </a:p>
        </p:txBody>
      </p:sp>
      <p:sp>
        <p:nvSpPr>
          <p:cNvPr id="248" name="Google Shape;248;p37"/>
          <p:cNvSpPr txBox="1"/>
          <p:nvPr/>
        </p:nvSpPr>
        <p:spPr>
          <a:xfrm>
            <a:off x="7192105" y="3349623"/>
            <a:ext cx="1410000" cy="3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rgbClr val="7F7F7F"/>
              </a:buClr>
              <a:buSzPts val="800"/>
            </a:pPr>
            <a:r>
              <a:rPr lang="en-GB" sz="1400" dirty="0">
                <a:solidFill>
                  <a:schemeClr val="lt1"/>
                </a:solidFill>
                <a:latin typeface="Gill Sans"/>
                <a:ea typeface="Gill Sans"/>
                <a:cs typeface="Gill Sans"/>
              </a:rPr>
              <a:t>Summer term</a:t>
            </a:r>
          </a:p>
        </p:txBody>
      </p:sp>
      <p:sp>
        <p:nvSpPr>
          <p:cNvPr id="249" name="Google Shape;249;p37"/>
          <p:cNvSpPr txBox="1"/>
          <p:nvPr/>
        </p:nvSpPr>
        <p:spPr>
          <a:xfrm>
            <a:off x="7192105" y="2840481"/>
            <a:ext cx="1410000" cy="38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en-GB" sz="1600" b="1" dirty="0">
                <a:solidFill>
                  <a:srgbClr val="6AA84F"/>
                </a:solidFill>
                <a:latin typeface="Gill Sans"/>
                <a:sym typeface="Gill Sans"/>
              </a:rPr>
              <a:t>Reviewing exams</a:t>
            </a:r>
            <a:endParaRPr lang="en-GB" sz="1600" b="1" dirty="0">
              <a:solidFill>
                <a:srgbClr val="6AA84F"/>
              </a:solidFill>
              <a:latin typeface="Gill Sans"/>
            </a:endParaRPr>
          </a:p>
        </p:txBody>
      </p:sp>
      <p:grpSp>
        <p:nvGrpSpPr>
          <p:cNvPr id="250" name="Google Shape;250;p37"/>
          <p:cNvGrpSpPr/>
          <p:nvPr/>
        </p:nvGrpSpPr>
        <p:grpSpPr>
          <a:xfrm>
            <a:off x="795329" y="2747316"/>
            <a:ext cx="813243" cy="862299"/>
            <a:chOff x="1060437" y="2346350"/>
            <a:chExt cx="1084324" cy="1149732"/>
          </a:xfrm>
        </p:grpSpPr>
        <p:grpSp>
          <p:nvGrpSpPr>
            <p:cNvPr id="251" name="Google Shape;251;p37"/>
            <p:cNvGrpSpPr/>
            <p:nvPr/>
          </p:nvGrpSpPr>
          <p:grpSpPr>
            <a:xfrm>
              <a:off x="1117742" y="2346350"/>
              <a:ext cx="1027019" cy="1026900"/>
              <a:chOff x="2366456" y="2332283"/>
              <a:chExt cx="1027019" cy="1026900"/>
            </a:xfrm>
          </p:grpSpPr>
          <p:sp>
            <p:nvSpPr>
              <p:cNvPr id="252" name="Google Shape;252;p37"/>
              <p:cNvSpPr/>
              <p:nvPr/>
            </p:nvSpPr>
            <p:spPr>
              <a:xfrm flipH="1">
                <a:off x="2366575" y="2332283"/>
                <a:ext cx="1026900" cy="1026900"/>
              </a:xfrm>
              <a:prstGeom prst="blockArc">
                <a:avLst>
                  <a:gd name="adj1" fmla="val 16202709"/>
                  <a:gd name="adj2" fmla="val 21553953"/>
                  <a:gd name="adj3" fmla="val 13784"/>
                </a:avLst>
              </a:prstGeom>
              <a:solidFill>
                <a:srgbClr val="C27BA0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000000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53" name="Google Shape;253;p37"/>
              <p:cNvSpPr/>
              <p:nvPr/>
            </p:nvSpPr>
            <p:spPr>
              <a:xfrm rot="5400000">
                <a:off x="2206856" y="2998555"/>
                <a:ext cx="462000" cy="142800"/>
              </a:xfrm>
              <a:prstGeom prst="rect">
                <a:avLst/>
              </a:prstGeom>
              <a:solidFill>
                <a:srgbClr val="C27BA0"/>
              </a:solidFill>
              <a:ln>
                <a:noFill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400"/>
                </a:pPr>
                <a:endParaRPr sz="1400">
                  <a:solidFill>
                    <a:srgbClr val="FFFFFF"/>
                  </a:solidFill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  <p:sp>
          <p:nvSpPr>
            <p:cNvPr id="254" name="Google Shape;254;p37"/>
            <p:cNvSpPr/>
            <p:nvPr/>
          </p:nvSpPr>
          <p:spPr>
            <a:xfrm>
              <a:off x="1060437" y="3239882"/>
              <a:ext cx="256200" cy="256200"/>
            </a:xfrm>
            <a:prstGeom prst="ellipse">
              <a:avLst/>
            </a:prstGeom>
            <a:solidFill>
              <a:srgbClr val="C27BA0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400"/>
              </a:pPr>
              <a:endParaRPr sz="1400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5" name="Google Shape;255;p37"/>
          <p:cNvSpPr/>
          <p:nvPr/>
        </p:nvSpPr>
        <p:spPr>
          <a:xfrm>
            <a:off x="561534" y="3684841"/>
            <a:ext cx="874500" cy="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en-GB" sz="1600" b="1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Year 10</a:t>
            </a:r>
            <a:endParaRPr sz="1600" dirty="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56" name="Google Shape;256;p37"/>
          <p:cNvSpPr/>
          <p:nvPr/>
        </p:nvSpPr>
        <p:spPr>
          <a:xfrm flipH="1">
            <a:off x="1211698" y="2555739"/>
            <a:ext cx="486000" cy="486000"/>
          </a:xfrm>
          <a:prstGeom prst="ellipse">
            <a:avLst/>
          </a:prstGeom>
          <a:solidFill>
            <a:srgbClr val="C27BA0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algn="ctr">
              <a:buClr>
                <a:schemeClr val="dk1"/>
              </a:buClr>
              <a:buSzPts val="1200"/>
            </a:pPr>
            <a:endParaRPr sz="1200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58" name="Google Shape;258;p37"/>
          <p:cNvSpPr/>
          <p:nvPr/>
        </p:nvSpPr>
        <p:spPr>
          <a:xfrm flipH="1">
            <a:off x="2589513" y="3877376"/>
            <a:ext cx="486000" cy="486000"/>
          </a:xfrm>
          <a:prstGeom prst="ellipse">
            <a:avLst/>
          </a:prstGeom>
          <a:solidFill>
            <a:srgbClr val="18AA9D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algn="ctr">
              <a:buClr>
                <a:schemeClr val="dk1"/>
              </a:buClr>
              <a:buSzPts val="1200"/>
            </a:pPr>
            <a:endParaRPr sz="1200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59" name="Google Shape;259;p37"/>
          <p:cNvSpPr/>
          <p:nvPr/>
        </p:nvSpPr>
        <p:spPr>
          <a:xfrm flipH="1">
            <a:off x="4012905" y="4538375"/>
            <a:ext cx="486000" cy="486000"/>
          </a:xfrm>
          <a:prstGeom prst="ellipse">
            <a:avLst/>
          </a:prstGeom>
          <a:solidFill>
            <a:srgbClr val="F1C232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algn="ctr">
              <a:buClr>
                <a:schemeClr val="dk1"/>
              </a:buClr>
              <a:buSzPts val="1200"/>
            </a:pPr>
            <a:endParaRPr sz="1200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0" name="Google Shape;260;p37"/>
          <p:cNvSpPr/>
          <p:nvPr/>
        </p:nvSpPr>
        <p:spPr>
          <a:xfrm flipH="1">
            <a:off x="4537310" y="3469577"/>
            <a:ext cx="486000" cy="486000"/>
          </a:xfrm>
          <a:prstGeom prst="ellipse">
            <a:avLst/>
          </a:prstGeom>
          <a:solidFill>
            <a:srgbClr val="F68E2F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algn="ctr">
              <a:buClr>
                <a:schemeClr val="dk1"/>
              </a:buClr>
              <a:buSzPts val="1200"/>
            </a:pPr>
            <a:endParaRPr sz="1200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1" name="Google Shape;261;p37"/>
          <p:cNvSpPr/>
          <p:nvPr/>
        </p:nvSpPr>
        <p:spPr>
          <a:xfrm flipH="1">
            <a:off x="5344800" y="2559891"/>
            <a:ext cx="486000" cy="4860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algn="ctr">
              <a:buClr>
                <a:schemeClr val="dk1"/>
              </a:buClr>
              <a:buSzPts val="1200"/>
            </a:pPr>
            <a:endParaRPr sz="1200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2" name="Google Shape;262;p37"/>
          <p:cNvSpPr/>
          <p:nvPr/>
        </p:nvSpPr>
        <p:spPr>
          <a:xfrm flipH="1">
            <a:off x="6582013" y="3209729"/>
            <a:ext cx="486000" cy="4860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algn="ctr">
              <a:buClr>
                <a:schemeClr val="dk1"/>
              </a:buClr>
              <a:buSzPts val="1200"/>
            </a:pPr>
            <a:endParaRPr sz="1200">
              <a:solidFill>
                <a:srgbClr val="FFFFFF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3" name="Google Shape;263;p37"/>
          <p:cNvSpPr/>
          <p:nvPr/>
        </p:nvSpPr>
        <p:spPr>
          <a:xfrm>
            <a:off x="4147562" y="4694759"/>
            <a:ext cx="223511" cy="187908"/>
          </a:xfrm>
          <a:custGeom>
            <a:avLst/>
            <a:gdLst/>
            <a:ahLst/>
            <a:cxnLst/>
            <a:rect l="l" t="t" r="r" b="b"/>
            <a:pathLst>
              <a:path w="498" h="418" extrusionOk="0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>
              <a:buClr>
                <a:schemeClr val="dk1"/>
              </a:buClr>
              <a:buSzPts val="700"/>
            </a:pPr>
            <a:endParaRPr sz="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4" name="Google Shape;264;p37"/>
          <p:cNvSpPr/>
          <p:nvPr/>
        </p:nvSpPr>
        <p:spPr>
          <a:xfrm>
            <a:off x="6732127" y="3369868"/>
            <a:ext cx="199776" cy="207686"/>
          </a:xfrm>
          <a:custGeom>
            <a:avLst/>
            <a:gdLst/>
            <a:ahLst/>
            <a:cxnLst/>
            <a:rect l="l" t="t" r="r" b="b"/>
            <a:pathLst>
              <a:path w="444" h="462" extrusionOk="0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>
              <a:buClr>
                <a:schemeClr val="dk1"/>
              </a:buClr>
              <a:buSzPts val="700"/>
            </a:pPr>
            <a:endParaRPr sz="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6" name="Google Shape;266;p37"/>
          <p:cNvSpPr/>
          <p:nvPr/>
        </p:nvSpPr>
        <p:spPr>
          <a:xfrm>
            <a:off x="4683995" y="3605190"/>
            <a:ext cx="199776" cy="207686"/>
          </a:xfrm>
          <a:custGeom>
            <a:avLst/>
            <a:gdLst/>
            <a:ahLst/>
            <a:cxnLst/>
            <a:rect l="l" t="t" r="r" b="b"/>
            <a:pathLst>
              <a:path w="445" h="462" extrusionOk="0">
                <a:moveTo>
                  <a:pt x="400" y="159"/>
                </a:moveTo>
                <a:lnTo>
                  <a:pt x="400" y="159"/>
                </a:lnTo>
                <a:cubicBezTo>
                  <a:pt x="364" y="71"/>
                  <a:pt x="302" y="0"/>
                  <a:pt x="266" y="8"/>
                </a:cubicBezTo>
                <a:cubicBezTo>
                  <a:pt x="213" y="36"/>
                  <a:pt x="302" y="142"/>
                  <a:pt x="36" y="248"/>
                </a:cubicBezTo>
                <a:cubicBezTo>
                  <a:pt x="9" y="257"/>
                  <a:pt x="0" y="292"/>
                  <a:pt x="9" y="319"/>
                </a:cubicBezTo>
                <a:cubicBezTo>
                  <a:pt x="18" y="337"/>
                  <a:pt x="53" y="363"/>
                  <a:pt x="81" y="355"/>
                </a:cubicBezTo>
                <a:lnTo>
                  <a:pt x="98" y="346"/>
                </a:lnTo>
                <a:cubicBezTo>
                  <a:pt x="116" y="372"/>
                  <a:pt x="134" y="355"/>
                  <a:pt x="134" y="372"/>
                </a:cubicBezTo>
                <a:cubicBezTo>
                  <a:pt x="143" y="390"/>
                  <a:pt x="160" y="425"/>
                  <a:pt x="160" y="434"/>
                </a:cubicBezTo>
                <a:cubicBezTo>
                  <a:pt x="169" y="443"/>
                  <a:pt x="178" y="461"/>
                  <a:pt x="187" y="452"/>
                </a:cubicBezTo>
                <a:cubicBezTo>
                  <a:pt x="196" y="452"/>
                  <a:pt x="231" y="443"/>
                  <a:pt x="240" y="434"/>
                </a:cubicBezTo>
                <a:cubicBezTo>
                  <a:pt x="257" y="434"/>
                  <a:pt x="257" y="425"/>
                  <a:pt x="249" y="416"/>
                </a:cubicBezTo>
                <a:cubicBezTo>
                  <a:pt x="249" y="408"/>
                  <a:pt x="231" y="399"/>
                  <a:pt x="231" y="390"/>
                </a:cubicBezTo>
                <a:cubicBezTo>
                  <a:pt x="222" y="381"/>
                  <a:pt x="213" y="346"/>
                  <a:pt x="204" y="337"/>
                </a:cubicBezTo>
                <a:cubicBezTo>
                  <a:pt x="196" y="328"/>
                  <a:pt x="213" y="310"/>
                  <a:pt x="231" y="310"/>
                </a:cubicBezTo>
                <a:cubicBezTo>
                  <a:pt x="355" y="302"/>
                  <a:pt x="373" y="372"/>
                  <a:pt x="417" y="355"/>
                </a:cubicBezTo>
                <a:cubicBezTo>
                  <a:pt x="444" y="346"/>
                  <a:pt x="444" y="248"/>
                  <a:pt x="400" y="159"/>
                </a:cubicBezTo>
                <a:close/>
                <a:moveTo>
                  <a:pt x="390" y="310"/>
                </a:moveTo>
                <a:lnTo>
                  <a:pt x="390" y="310"/>
                </a:lnTo>
                <a:cubicBezTo>
                  <a:pt x="381" y="310"/>
                  <a:pt x="328" y="275"/>
                  <a:pt x="302" y="204"/>
                </a:cubicBezTo>
                <a:cubicBezTo>
                  <a:pt x="275" y="133"/>
                  <a:pt x="275" y="62"/>
                  <a:pt x="284" y="62"/>
                </a:cubicBezTo>
                <a:cubicBezTo>
                  <a:pt x="293" y="62"/>
                  <a:pt x="337" y="106"/>
                  <a:pt x="364" y="177"/>
                </a:cubicBezTo>
                <a:cubicBezTo>
                  <a:pt x="400" y="248"/>
                  <a:pt x="390" y="302"/>
                  <a:pt x="390" y="3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>
              <a:buClr>
                <a:schemeClr val="dk1"/>
              </a:buClr>
              <a:buSzPts val="700"/>
            </a:pPr>
            <a:endParaRPr sz="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7" name="Google Shape;267;p37"/>
          <p:cNvSpPr/>
          <p:nvPr/>
        </p:nvSpPr>
        <p:spPr>
          <a:xfrm>
            <a:off x="2719430" y="4027001"/>
            <a:ext cx="223511" cy="199776"/>
          </a:xfrm>
          <a:custGeom>
            <a:avLst/>
            <a:gdLst/>
            <a:ahLst/>
            <a:cxnLst/>
            <a:rect l="l" t="t" r="r" b="b"/>
            <a:pathLst>
              <a:path w="497" h="444" extrusionOk="0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>
              <a:buClr>
                <a:schemeClr val="dk1"/>
              </a:buClr>
              <a:buSzPts val="700"/>
            </a:pPr>
            <a:endParaRPr sz="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8" name="Google Shape;268;p37"/>
          <p:cNvSpPr/>
          <p:nvPr/>
        </p:nvSpPr>
        <p:spPr>
          <a:xfrm>
            <a:off x="1339758" y="2695128"/>
            <a:ext cx="203731" cy="207686"/>
          </a:xfrm>
          <a:custGeom>
            <a:avLst/>
            <a:gdLst/>
            <a:ahLst/>
            <a:cxnLst/>
            <a:rect l="l" t="t" r="r" b="b"/>
            <a:pathLst>
              <a:path w="452" h="462" extrusionOk="0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>
              <a:buClr>
                <a:schemeClr val="dk1"/>
              </a:buClr>
              <a:buSzPts val="700"/>
            </a:pPr>
            <a:endParaRPr sz="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9" name="Google Shape;269;p37"/>
          <p:cNvSpPr/>
          <p:nvPr/>
        </p:nvSpPr>
        <p:spPr>
          <a:xfrm>
            <a:off x="5505067" y="2685237"/>
            <a:ext cx="160218" cy="217578"/>
          </a:xfrm>
          <a:custGeom>
            <a:avLst/>
            <a:gdLst/>
            <a:ahLst/>
            <a:cxnLst/>
            <a:rect l="l" t="t" r="r" b="b"/>
            <a:pathLst>
              <a:path w="355" h="487" extrusionOk="0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>
              <a:buClr>
                <a:schemeClr val="dk1"/>
              </a:buClr>
              <a:buSzPts val="700"/>
            </a:pPr>
            <a:endParaRPr sz="700">
              <a:solidFill>
                <a:srgbClr val="00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70" name="Google Shape;270;p37"/>
          <p:cNvSpPr txBox="1"/>
          <p:nvPr/>
        </p:nvSpPr>
        <p:spPr>
          <a:xfrm>
            <a:off x="7897105" y="4226777"/>
            <a:ext cx="1410000" cy="3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rgbClr val="7F7F7F"/>
              </a:buClr>
              <a:buSzPts val="800"/>
            </a:pPr>
            <a:r>
              <a:rPr lang="en-GB" sz="1400" dirty="0">
                <a:solidFill>
                  <a:schemeClr val="lt1"/>
                </a:solidFill>
                <a:latin typeface="Gill Sans"/>
                <a:ea typeface="Gill Sans"/>
                <a:cs typeface="Gill Sans"/>
              </a:rPr>
              <a:t>September</a:t>
            </a:r>
          </a:p>
        </p:txBody>
      </p:sp>
      <p:sp>
        <p:nvSpPr>
          <p:cNvPr id="271" name="Google Shape;271;p37"/>
          <p:cNvSpPr txBox="1"/>
          <p:nvPr/>
        </p:nvSpPr>
        <p:spPr>
          <a:xfrm>
            <a:off x="2455208" y="384135"/>
            <a:ext cx="4558701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r>
              <a:rPr lang="en-GB" sz="2800" b="1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Journey through Year 10</a:t>
            </a:r>
            <a:endParaRPr sz="2800" b="1" dirty="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74" name="Google Shape;242;p37"/>
          <p:cNvSpPr txBox="1"/>
          <p:nvPr/>
        </p:nvSpPr>
        <p:spPr>
          <a:xfrm>
            <a:off x="1018072" y="2188797"/>
            <a:ext cx="1410000" cy="3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rgbClr val="7F7F7F"/>
              </a:buClr>
              <a:buSzPts val="800"/>
            </a:pPr>
            <a:r>
              <a:rPr lang="en-GB" sz="1400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28 September</a:t>
            </a:r>
            <a:endParaRPr sz="1400" dirty="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" name="Google Shape;248;p37">
            <a:extLst>
              <a:ext uri="{FF2B5EF4-FFF2-40B4-BE49-F238E27FC236}">
                <a16:creationId xmlns:a16="http://schemas.microsoft.com/office/drawing/2014/main" id="{5B59E0FB-653C-D1EF-00B0-6673C2B18A28}"/>
              </a:ext>
            </a:extLst>
          </p:cNvPr>
          <p:cNvSpPr txBox="1"/>
          <p:nvPr/>
        </p:nvSpPr>
        <p:spPr>
          <a:xfrm>
            <a:off x="5093010" y="2242566"/>
            <a:ext cx="1410000" cy="3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rgbClr val="7F7F7F"/>
              </a:buClr>
              <a:buSzPts val="800"/>
            </a:pPr>
            <a:r>
              <a:rPr lang="en-GB" sz="1400" dirty="0">
                <a:solidFill>
                  <a:schemeClr val="lt1"/>
                </a:solidFill>
                <a:latin typeface="Gill Sans"/>
                <a:ea typeface="Gill Sans"/>
                <a:cs typeface="Gill Sans"/>
              </a:rPr>
              <a:t>8 – 19 April</a:t>
            </a:r>
          </a:p>
        </p:txBody>
      </p:sp>
      <p:sp>
        <p:nvSpPr>
          <p:cNvPr id="3" name="Google Shape;243;p37">
            <a:extLst>
              <a:ext uri="{FF2B5EF4-FFF2-40B4-BE49-F238E27FC236}">
                <a16:creationId xmlns:a16="http://schemas.microsoft.com/office/drawing/2014/main" id="{A72308D0-2143-CEF1-137C-F7DB860B7742}"/>
              </a:ext>
            </a:extLst>
          </p:cNvPr>
          <p:cNvSpPr txBox="1"/>
          <p:nvPr/>
        </p:nvSpPr>
        <p:spPr>
          <a:xfrm>
            <a:off x="3088395" y="3129411"/>
            <a:ext cx="2018800" cy="5688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rgbClr val="F8DD8C"/>
              </a:buClr>
              <a:buSzPts val="1200"/>
            </a:pPr>
            <a:r>
              <a:rPr lang="en-GB" sz="1600" b="1" dirty="0">
                <a:solidFill>
                  <a:srgbClr val="F1C232"/>
                </a:solidFill>
                <a:latin typeface="Gill Sans"/>
                <a:ea typeface="Gill Sans"/>
                <a:cs typeface="Gill Sans"/>
                <a:sym typeface="Gill Sans"/>
              </a:rPr>
              <a:t>Year 10 Parents' Evening </a:t>
            </a:r>
            <a:endParaRPr sz="1600" dirty="0">
              <a:solidFill>
                <a:srgbClr val="F1C232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4" name="Google Shape;242;p37">
            <a:extLst>
              <a:ext uri="{FF2B5EF4-FFF2-40B4-BE49-F238E27FC236}">
                <a16:creationId xmlns:a16="http://schemas.microsoft.com/office/drawing/2014/main" id="{98F8074C-CC1E-4724-FF2C-08BC3A662599}"/>
              </a:ext>
            </a:extLst>
          </p:cNvPr>
          <p:cNvSpPr txBox="1"/>
          <p:nvPr/>
        </p:nvSpPr>
        <p:spPr>
          <a:xfrm>
            <a:off x="3059641" y="3584860"/>
            <a:ext cx="1410000" cy="3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rgbClr val="7F7F7F"/>
              </a:buClr>
              <a:buSzPts val="800"/>
            </a:pPr>
            <a:r>
              <a:rPr lang="en-GB" sz="1400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18 January</a:t>
            </a:r>
            <a:endParaRPr sz="1400" dirty="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5" name="Google Shape;242;p37">
            <a:extLst>
              <a:ext uri="{FF2B5EF4-FFF2-40B4-BE49-F238E27FC236}">
                <a16:creationId xmlns:a16="http://schemas.microsoft.com/office/drawing/2014/main" id="{F019A818-E948-FF5D-F223-16A58FBB3B7A}"/>
              </a:ext>
            </a:extLst>
          </p:cNvPr>
          <p:cNvSpPr txBox="1"/>
          <p:nvPr/>
        </p:nvSpPr>
        <p:spPr>
          <a:xfrm>
            <a:off x="1334359" y="5008219"/>
            <a:ext cx="1410000" cy="3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rgbClr val="7F7F7F"/>
              </a:buClr>
              <a:buSzPts val="800"/>
            </a:pPr>
            <a:r>
              <a:rPr lang="en-GB" sz="1400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January </a:t>
            </a:r>
            <a:endParaRPr sz="1400" dirty="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2036805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9" y="49372"/>
            <a:ext cx="1420271" cy="1078573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600396" y="1440233"/>
            <a:ext cx="8032526" cy="4504825"/>
          </a:xfrm>
          <a:prstGeom prst="rect">
            <a:avLst/>
          </a:prstGeom>
        </p:spPr>
        <p:txBody>
          <a:bodyPr vert="horz" lIns="89331" tIns="44665" rIns="89331" bIns="44665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4979" indent="-334979" algn="l">
              <a:buFont typeface="Arial" panose="020B0604020202020204" pitchFamily="34" charset="0"/>
              <a:buChar char="•"/>
            </a:pPr>
            <a:endParaRPr lang="en-GB">
              <a:cs typeface="Calibri" panose="020F0502020204030204"/>
            </a:endParaRPr>
          </a:p>
          <a:p>
            <a:pPr algn="l"/>
            <a:endParaRPr lang="en-GB">
              <a:cs typeface="Calibri" panose="020F0502020204030204"/>
            </a:endParaRPr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588325" y="84818"/>
            <a:ext cx="5883629" cy="878487"/>
          </a:xfrm>
        </p:spPr>
        <p:txBody>
          <a:bodyPr vert="horz" lIns="89331" tIns="44665" rIns="89331" bIns="44665" rtlCol="0" anchor="t">
            <a:normAutofit/>
          </a:bodyPr>
          <a:lstStyle/>
          <a:p>
            <a:r>
              <a:rPr lang="en-GB" sz="4000" u="sng">
                <a:solidFill>
                  <a:srgbClr val="7A0043"/>
                </a:solidFill>
                <a:cs typeface="Calibri"/>
              </a:rPr>
              <a:t>Safeguarding at Oakmoor</a:t>
            </a:r>
          </a:p>
          <a:p>
            <a:endParaRPr lang="en-GB" sz="4000" u="sng">
              <a:solidFill>
                <a:srgbClr val="7A0043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6482" y="1177005"/>
            <a:ext cx="7914375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cs typeface="Tunga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solidFill>
                <a:prstClr val="black"/>
              </a:solidFill>
              <a:cs typeface="Tunga" panose="020B0502040204020203" pitchFamily="34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E7620DA-3B68-16AF-65D0-2FA258BACF17}"/>
              </a:ext>
            </a:extLst>
          </p:cNvPr>
          <p:cNvSpPr txBox="1">
            <a:spLocks/>
          </p:cNvSpPr>
          <p:nvPr/>
        </p:nvSpPr>
        <p:spPr>
          <a:xfrm>
            <a:off x="-5347" y="6431899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62B8961D-A66A-64BD-7FB4-35DCC13DB3F9}"/>
              </a:ext>
            </a:extLst>
          </p:cNvPr>
          <p:cNvSpPr txBox="1"/>
          <p:nvPr/>
        </p:nvSpPr>
        <p:spPr>
          <a:xfrm>
            <a:off x="4692315" y="1443790"/>
            <a:ext cx="339290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cs typeface="Calibri"/>
              </a:rPr>
              <a:t>What is Safeguarding?</a:t>
            </a:r>
          </a:p>
          <a:p>
            <a:endParaRPr lang="en-US" sz="2400" b="1">
              <a:cs typeface="Calibri"/>
            </a:endParaRPr>
          </a:p>
        </p:txBody>
      </p:sp>
      <p:sp>
        <p:nvSpPr>
          <p:cNvPr id="173" name="Rectangle: Rounded Corners 172">
            <a:extLst>
              <a:ext uri="{FF2B5EF4-FFF2-40B4-BE49-F238E27FC236}">
                <a16:creationId xmlns:a16="http://schemas.microsoft.com/office/drawing/2014/main" id="{12AE8639-247F-E3BB-49E4-5A5BD425434B}"/>
              </a:ext>
            </a:extLst>
          </p:cNvPr>
          <p:cNvSpPr/>
          <p:nvPr/>
        </p:nvSpPr>
        <p:spPr>
          <a:xfrm>
            <a:off x="4620126" y="4054642"/>
            <a:ext cx="3525252" cy="17566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>
                <a:cs typeface="Calibri"/>
              </a:rPr>
              <a:t>Safeguarding is the action to promote the welfare of children and protect them from harm. </a:t>
            </a:r>
          </a:p>
        </p:txBody>
      </p:sp>
      <p:sp>
        <p:nvSpPr>
          <p:cNvPr id="174" name="Rectangle: Rounded Corners 173">
            <a:extLst>
              <a:ext uri="{FF2B5EF4-FFF2-40B4-BE49-F238E27FC236}">
                <a16:creationId xmlns:a16="http://schemas.microsoft.com/office/drawing/2014/main" id="{4F24D792-3B7D-ED14-EA49-00202372B98F}"/>
              </a:ext>
            </a:extLst>
          </p:cNvPr>
          <p:cNvSpPr/>
          <p:nvPr/>
        </p:nvSpPr>
        <p:spPr>
          <a:xfrm>
            <a:off x="4620125" y="2105526"/>
            <a:ext cx="3525252" cy="17566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cs typeface="Calibri"/>
              </a:rPr>
              <a:t>Safeguarding means keeping a child safe from harm and abuse. </a:t>
            </a:r>
          </a:p>
        </p:txBody>
      </p:sp>
      <p:pic>
        <p:nvPicPr>
          <p:cNvPr id="178" name="Picture 177" descr="A close up of words&#10;&#10;Description automatically generated">
            <a:extLst>
              <a:ext uri="{FF2B5EF4-FFF2-40B4-BE49-F238E27FC236}">
                <a16:creationId xmlns:a16="http://schemas.microsoft.com/office/drawing/2014/main" id="{EF552093-F5A5-E506-534B-AAC4B2C10C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946" y="2342203"/>
            <a:ext cx="3128211" cy="214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72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" grpId="0"/>
      <p:bldP spid="173" grpId="0" animBg="1"/>
      <p:bldP spid="17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9" y="49372"/>
            <a:ext cx="1420271" cy="1078573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600396" y="1440233"/>
            <a:ext cx="8032526" cy="4504825"/>
          </a:xfrm>
          <a:prstGeom prst="rect">
            <a:avLst/>
          </a:prstGeom>
        </p:spPr>
        <p:txBody>
          <a:bodyPr vert="horz" lIns="89331" tIns="44665" rIns="89331" bIns="44665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4979" indent="-334979" algn="l">
              <a:buFont typeface="Arial" panose="020B0604020202020204" pitchFamily="34" charset="0"/>
              <a:buChar char="•"/>
            </a:pPr>
            <a:endParaRPr lang="en-GB">
              <a:cs typeface="Calibri" panose="020F0502020204030204"/>
            </a:endParaRPr>
          </a:p>
          <a:p>
            <a:pPr algn="l"/>
            <a:endParaRPr lang="en-GB">
              <a:cs typeface="Calibri" panose="020F0502020204030204"/>
            </a:endParaRPr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588325" y="84818"/>
            <a:ext cx="5883629" cy="878487"/>
          </a:xfrm>
        </p:spPr>
        <p:txBody>
          <a:bodyPr vert="horz" lIns="89331" tIns="44665" rIns="89331" bIns="44665" rtlCol="0" anchor="t">
            <a:normAutofit/>
          </a:bodyPr>
          <a:lstStyle/>
          <a:p>
            <a:r>
              <a:rPr lang="en-GB" sz="4000" u="sng">
                <a:solidFill>
                  <a:srgbClr val="7A0043"/>
                </a:solidFill>
                <a:cs typeface="Calibri"/>
              </a:rPr>
              <a:t>Safeguarding at Oakmoor</a:t>
            </a:r>
          </a:p>
          <a:p>
            <a:endParaRPr lang="en-GB" sz="4000" u="sng">
              <a:solidFill>
                <a:srgbClr val="7A0043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6482" y="1177005"/>
            <a:ext cx="7914375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cs typeface="Tunga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solidFill>
                <a:prstClr val="black"/>
              </a:solidFill>
              <a:cs typeface="Tunga" panose="020B0502040204020203" pitchFamily="34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E7620DA-3B68-16AF-65D0-2FA258BACF17}"/>
              </a:ext>
            </a:extLst>
          </p:cNvPr>
          <p:cNvSpPr txBox="1">
            <a:spLocks/>
          </p:cNvSpPr>
          <p:nvPr/>
        </p:nvSpPr>
        <p:spPr>
          <a:xfrm>
            <a:off x="-5347" y="6431899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pic>
        <p:nvPicPr>
          <p:cNvPr id="6" name="Picture 5" descr="A person with blonde hair wearing a black sweater&#10;&#10;Description automatically generated">
            <a:extLst>
              <a:ext uri="{FF2B5EF4-FFF2-40B4-BE49-F238E27FC236}">
                <a16:creationId xmlns:a16="http://schemas.microsoft.com/office/drawing/2014/main" id="{694494A8-77FA-B1C9-AA3A-333C18D560E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299" t="5906" r="3650" b="4624"/>
          <a:stretch/>
        </p:blipFill>
        <p:spPr>
          <a:xfrm>
            <a:off x="2131506" y="3711005"/>
            <a:ext cx="1302396" cy="1593594"/>
          </a:xfrm>
          <a:prstGeom prst="rect">
            <a:avLst/>
          </a:prstGeom>
        </p:spPr>
      </p:pic>
      <p:pic>
        <p:nvPicPr>
          <p:cNvPr id="8" name="Picture 7" descr="A person with blonde hair wearing glasses&#10;&#10;Description automatically generated">
            <a:extLst>
              <a:ext uri="{FF2B5EF4-FFF2-40B4-BE49-F238E27FC236}">
                <a16:creationId xmlns:a16="http://schemas.microsoft.com/office/drawing/2014/main" id="{8DFB6248-3C0B-304E-EE77-69342046546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367" r="2439" b="2959"/>
          <a:stretch/>
        </p:blipFill>
        <p:spPr>
          <a:xfrm>
            <a:off x="349744" y="3667064"/>
            <a:ext cx="1285788" cy="1586197"/>
          </a:xfrm>
          <a:prstGeom prst="rect">
            <a:avLst/>
          </a:prstGeom>
        </p:spPr>
      </p:pic>
      <p:pic>
        <p:nvPicPr>
          <p:cNvPr id="9" name="Picture 8" descr="A person smiling at the camera&#10;&#10;Description automatically generated">
            <a:extLst>
              <a:ext uri="{FF2B5EF4-FFF2-40B4-BE49-F238E27FC236}">
                <a16:creationId xmlns:a16="http://schemas.microsoft.com/office/drawing/2014/main" id="{BB57F443-99EE-0673-33A7-ADBBB8336F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3688" y="3709083"/>
            <a:ext cx="1208847" cy="1561272"/>
          </a:xfrm>
          <a:prstGeom prst="rect">
            <a:avLst/>
          </a:prstGeom>
        </p:spPr>
      </p:pic>
      <p:pic>
        <p:nvPicPr>
          <p:cNvPr id="10" name="Picture 9" descr="A person smiling at camera&#10;&#10;Description automatically generated">
            <a:extLst>
              <a:ext uri="{FF2B5EF4-FFF2-40B4-BE49-F238E27FC236}">
                <a16:creationId xmlns:a16="http://schemas.microsoft.com/office/drawing/2014/main" id="{07DDF843-7AAC-6A41-82CA-E92FE004EAD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511" r="6475" b="-637"/>
          <a:stretch/>
        </p:blipFill>
        <p:spPr>
          <a:xfrm>
            <a:off x="5719012" y="3679790"/>
            <a:ext cx="1178935" cy="1638770"/>
          </a:xfrm>
          <a:prstGeom prst="rect">
            <a:avLst/>
          </a:prstGeom>
        </p:spPr>
      </p:pic>
      <p:pic>
        <p:nvPicPr>
          <p:cNvPr id="12" name="Picture 11" descr="A person wearing a black sweater and glasses&#10;&#10;Description automatically generated">
            <a:extLst>
              <a:ext uri="{FF2B5EF4-FFF2-40B4-BE49-F238E27FC236}">
                <a16:creationId xmlns:a16="http://schemas.microsoft.com/office/drawing/2014/main" id="{C1808F6B-F1EC-34ED-1633-DAEAE3D8D0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91469" y="3744021"/>
            <a:ext cx="1208847" cy="157038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F44E781-FEA6-C50A-584D-7A37AC41B8D2}"/>
              </a:ext>
            </a:extLst>
          </p:cNvPr>
          <p:cNvSpPr txBox="1"/>
          <p:nvPr/>
        </p:nvSpPr>
        <p:spPr>
          <a:xfrm>
            <a:off x="201166" y="5267586"/>
            <a:ext cx="1416588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Designated Safeguarding Lead</a:t>
            </a:r>
          </a:p>
          <a:p>
            <a:r>
              <a:rPr lang="en-US" err="1">
                <a:cs typeface="Calibri"/>
              </a:rPr>
              <a:t>Mrs</a:t>
            </a:r>
            <a:r>
              <a:rPr lang="en-US">
                <a:cs typeface="Calibri"/>
              </a:rPr>
              <a:t> Evans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7355746-FD04-75B7-A3EC-20D5177425AF}"/>
              </a:ext>
            </a:extLst>
          </p:cNvPr>
          <p:cNvSpPr txBox="1"/>
          <p:nvPr/>
        </p:nvSpPr>
        <p:spPr>
          <a:xfrm>
            <a:off x="1333181" y="5316236"/>
            <a:ext cx="287240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cs typeface="Calibri"/>
              </a:rPr>
              <a:t>DDSL</a:t>
            </a:r>
            <a:endParaRPr lang="en-US"/>
          </a:p>
          <a:p>
            <a:pPr algn="ctr"/>
            <a:r>
              <a:rPr lang="en-US">
                <a:cs typeface="Calibri"/>
              </a:rPr>
              <a:t>Miss Riva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8AA01E-2016-5AC7-9F21-9EABD6B4A1C1}"/>
              </a:ext>
            </a:extLst>
          </p:cNvPr>
          <p:cNvSpPr txBox="1"/>
          <p:nvPr/>
        </p:nvSpPr>
        <p:spPr>
          <a:xfrm>
            <a:off x="3100777" y="5311004"/>
            <a:ext cx="287240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cs typeface="Calibri"/>
              </a:rPr>
              <a:t>DDSL</a:t>
            </a:r>
            <a:endParaRPr lang="en-US"/>
          </a:p>
          <a:p>
            <a:pPr algn="ctr"/>
            <a:r>
              <a:rPr lang="en-US" err="1">
                <a:cs typeface="Calibri"/>
              </a:rPr>
              <a:t>Mr</a:t>
            </a:r>
            <a:r>
              <a:rPr lang="en-US">
                <a:cs typeface="Calibri"/>
              </a:rPr>
              <a:t> Beere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23311B6-E81F-99BA-FDF9-6851175FB8EB}"/>
              </a:ext>
            </a:extLst>
          </p:cNvPr>
          <p:cNvSpPr txBox="1"/>
          <p:nvPr/>
        </p:nvSpPr>
        <p:spPr>
          <a:xfrm>
            <a:off x="4863664" y="5319897"/>
            <a:ext cx="287240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cs typeface="Calibri"/>
              </a:rPr>
              <a:t>DDSL</a:t>
            </a:r>
            <a:endParaRPr lang="en-US"/>
          </a:p>
          <a:p>
            <a:pPr algn="ctr"/>
            <a:r>
              <a:rPr lang="en-US" err="1">
                <a:cs typeface="Calibri"/>
              </a:rPr>
              <a:t>Mrs</a:t>
            </a:r>
            <a:r>
              <a:rPr lang="en-US">
                <a:cs typeface="Calibri"/>
              </a:rPr>
              <a:t> Conley-Harper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2B61AB9-AB26-87B9-D0B7-8C62861F57FD}"/>
              </a:ext>
            </a:extLst>
          </p:cNvPr>
          <p:cNvSpPr txBox="1"/>
          <p:nvPr/>
        </p:nvSpPr>
        <p:spPr>
          <a:xfrm>
            <a:off x="6503402" y="5311004"/>
            <a:ext cx="287240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lvl="1" algn="ctr"/>
            <a:r>
              <a:rPr lang="en-US">
                <a:cs typeface="Calibri"/>
              </a:rPr>
              <a:t>DDSL</a:t>
            </a:r>
            <a:endParaRPr lang="en-US"/>
          </a:p>
          <a:p>
            <a:pPr lvl="1" algn="ctr"/>
            <a:r>
              <a:rPr lang="en-US" err="1">
                <a:cs typeface="Calibri"/>
              </a:rPr>
              <a:t>Mr</a:t>
            </a:r>
            <a:r>
              <a:rPr lang="en-US">
                <a:cs typeface="Calibri"/>
              </a:rPr>
              <a:t> Riley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62B8961D-A66A-64BD-7FB4-35DCC13DB3F9}"/>
              </a:ext>
            </a:extLst>
          </p:cNvPr>
          <p:cNvSpPr txBox="1"/>
          <p:nvPr/>
        </p:nvSpPr>
        <p:spPr>
          <a:xfrm>
            <a:off x="4692315" y="1328771"/>
            <a:ext cx="339290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cs typeface="Calibri"/>
              </a:rPr>
              <a:t>Who are we?</a:t>
            </a:r>
          </a:p>
          <a:p>
            <a:endParaRPr lang="en-US" sz="2400" b="1">
              <a:cs typeface="Calibri"/>
            </a:endParaRPr>
          </a:p>
        </p:txBody>
      </p:sp>
      <p:sp>
        <p:nvSpPr>
          <p:cNvPr id="175" name="Rectangle: Rounded Corners 174">
            <a:extLst>
              <a:ext uri="{FF2B5EF4-FFF2-40B4-BE49-F238E27FC236}">
                <a16:creationId xmlns:a16="http://schemas.microsoft.com/office/drawing/2014/main" id="{FEDB7DA4-BCE6-053A-FF9D-741B8C45A5D8}"/>
              </a:ext>
            </a:extLst>
          </p:cNvPr>
          <p:cNvSpPr/>
          <p:nvPr/>
        </p:nvSpPr>
        <p:spPr>
          <a:xfrm>
            <a:off x="4745305" y="1777086"/>
            <a:ext cx="3525252" cy="17566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cs typeface="Calibri"/>
              </a:rPr>
              <a:t>All staff are responsible for safeguarding a student.</a:t>
            </a:r>
          </a:p>
        </p:txBody>
      </p:sp>
      <p:pic>
        <p:nvPicPr>
          <p:cNvPr id="178" name="Picture 177" descr="A close up of words&#10;&#10;Description automatically generated">
            <a:extLst>
              <a:ext uri="{FF2B5EF4-FFF2-40B4-BE49-F238E27FC236}">
                <a16:creationId xmlns:a16="http://schemas.microsoft.com/office/drawing/2014/main" id="{EF552093-F5A5-E506-534B-AAC4B2C10C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6569" y="1450807"/>
            <a:ext cx="2740022" cy="1876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569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72" grpId="0"/>
      <p:bldP spid="17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389A53F-9523-2614-1B41-9B82336F45A0}"/>
              </a:ext>
            </a:extLst>
          </p:cNvPr>
          <p:cNvSpPr/>
          <p:nvPr/>
        </p:nvSpPr>
        <p:spPr>
          <a:xfrm>
            <a:off x="195146" y="4218876"/>
            <a:ext cx="6319024" cy="21094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9" y="49372"/>
            <a:ext cx="1420271" cy="1078573"/>
          </a:xfrm>
          <a:prstGeom prst="rect">
            <a:avLst/>
          </a:prstGeom>
        </p:spPr>
      </p:pic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588325" y="84818"/>
            <a:ext cx="5883629" cy="878487"/>
          </a:xfrm>
        </p:spPr>
        <p:txBody>
          <a:bodyPr vert="horz" lIns="89331" tIns="44665" rIns="89331" bIns="44665" rtlCol="0" anchor="t">
            <a:normAutofit/>
          </a:bodyPr>
          <a:lstStyle/>
          <a:p>
            <a:r>
              <a:rPr lang="en-GB" sz="4000" u="sng">
                <a:solidFill>
                  <a:srgbClr val="7A0043"/>
                </a:solidFill>
                <a:cs typeface="Calibri"/>
              </a:rPr>
              <a:t>Safeguarding at Oakmoor</a:t>
            </a:r>
          </a:p>
          <a:p>
            <a:endParaRPr lang="en-GB" sz="4000" u="sng">
              <a:solidFill>
                <a:srgbClr val="7A0043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6482" y="1177005"/>
            <a:ext cx="7914375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cs typeface="Tunga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solidFill>
                <a:prstClr val="black"/>
              </a:solidFill>
              <a:cs typeface="Tunga" panose="020B0502040204020203" pitchFamily="34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E7620DA-3B68-16AF-65D0-2FA258BACF17}"/>
              </a:ext>
            </a:extLst>
          </p:cNvPr>
          <p:cNvSpPr txBox="1">
            <a:spLocks/>
          </p:cNvSpPr>
          <p:nvPr/>
        </p:nvSpPr>
        <p:spPr>
          <a:xfrm>
            <a:off x="-5347" y="6431899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62301C-D102-B37D-CBC1-F5670223EBEF}"/>
              </a:ext>
            </a:extLst>
          </p:cNvPr>
          <p:cNvSpPr txBox="1"/>
          <p:nvPr/>
        </p:nvSpPr>
        <p:spPr>
          <a:xfrm>
            <a:off x="168965" y="1232453"/>
            <a:ext cx="706672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>
                <a:cs typeface="Calibri"/>
              </a:rPr>
              <a:t>Vaping</a:t>
            </a:r>
          </a:p>
          <a:p>
            <a:endParaRPr lang="en-US" sz="3600" b="1">
              <a:ea typeface="Calibri"/>
              <a:cs typeface="Calibri"/>
            </a:endParaRPr>
          </a:p>
        </p:txBody>
      </p:sp>
      <p:pic>
        <p:nvPicPr>
          <p:cNvPr id="15" name="Picture 14" descr="A group of colorful highlighters&#10;&#10;Description automatically generated">
            <a:extLst>
              <a:ext uri="{FF2B5EF4-FFF2-40B4-BE49-F238E27FC236}">
                <a16:creationId xmlns:a16="http://schemas.microsoft.com/office/drawing/2014/main" id="{56E52550-7E39-6B00-0DF5-BA82EEADF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6375" y="2300031"/>
            <a:ext cx="2520176" cy="1319376"/>
          </a:xfrm>
          <a:prstGeom prst="rect">
            <a:avLst/>
          </a:prstGeom>
        </p:spPr>
      </p:pic>
      <p:pic>
        <p:nvPicPr>
          <p:cNvPr id="6" name="Picture 5" descr="A white background with black text&#10;&#10;Description automatically generated">
            <a:extLst>
              <a:ext uri="{FF2B5EF4-FFF2-40B4-BE49-F238E27FC236}">
                <a16:creationId xmlns:a16="http://schemas.microsoft.com/office/drawing/2014/main" id="{03E94949-7D28-5F50-DD7E-9083BDCADD2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63" r="-156" b="32453"/>
          <a:stretch/>
        </p:blipFill>
        <p:spPr>
          <a:xfrm>
            <a:off x="418171" y="4394734"/>
            <a:ext cx="5952895" cy="16580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156BB5-3CDB-D1AC-01DF-21CA9B47EDE9}"/>
              </a:ext>
            </a:extLst>
          </p:cNvPr>
          <p:cNvSpPr txBox="1"/>
          <p:nvPr/>
        </p:nvSpPr>
        <p:spPr>
          <a:xfrm>
            <a:off x="381000" y="2081560"/>
            <a:ext cx="506637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>
                <a:ea typeface="Calibri" panose="020F0502020204030204"/>
                <a:cs typeface="Calibri" panose="020F0502020204030204"/>
              </a:rPr>
              <a:t>Not allowed in school.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Calibri" panose="020F0502020204030204"/>
                <a:cs typeface="Calibri" panose="020F0502020204030204"/>
              </a:rPr>
              <a:t>Check pencil cases and bags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Calibri" panose="020F0502020204030204"/>
                <a:cs typeface="Calibri" panose="020F0502020204030204"/>
              </a:rPr>
              <a:t>Look for highlighter vapes.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Calibri" panose="020F0502020204030204"/>
                <a:cs typeface="Calibri" panose="020F0502020204030204"/>
              </a:rPr>
              <a:t>Monitor shopping tendencies – so easily accessible. 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Calibri" panose="020F0502020204030204"/>
                <a:cs typeface="Calibri" panose="020F0502020204030204"/>
              </a:rPr>
              <a:t>Thank you for reporting. </a:t>
            </a:r>
          </a:p>
          <a:p>
            <a:pPr marL="285750" indent="-285750">
              <a:buFont typeface="Arial"/>
              <a:buChar char="•"/>
            </a:pPr>
            <a:endParaRPr lang="en-GB">
              <a:ea typeface="Calibri" panose="020F0502020204030204"/>
              <a:cs typeface="Calibri" panose="020F0502020204030204"/>
            </a:endParaRPr>
          </a:p>
          <a:p>
            <a:endParaRPr lang="en-GB">
              <a:ea typeface="Calibri" panose="020F0502020204030204"/>
              <a:cs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E4B47B-19B9-8196-28C7-6E81A08F2EB2}"/>
              </a:ext>
            </a:extLst>
          </p:cNvPr>
          <p:cNvSpPr txBox="1"/>
          <p:nvPr/>
        </p:nvSpPr>
        <p:spPr>
          <a:xfrm>
            <a:off x="6774365" y="5910146"/>
            <a:ext cx="195146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ea typeface="+mn-lt"/>
                <a:cs typeface="+mn-lt"/>
                <a:hlinkClick r:id="rId6"/>
              </a:rPr>
              <a:t>https://ash.org.uk/</a:t>
            </a:r>
            <a:endParaRPr lang="en-US">
              <a:ea typeface="+mn-lt"/>
              <a:cs typeface="+mn-lt"/>
            </a:endParaRPr>
          </a:p>
          <a:p>
            <a:endParaRPr lang="en-GB">
              <a:ea typeface="Calibri"/>
              <a:cs typeface="Calibri"/>
            </a:endParaRPr>
          </a:p>
        </p:txBody>
      </p:sp>
      <p:pic>
        <p:nvPicPr>
          <p:cNvPr id="10" name="Picture 9" descr="A group of colorful electronic cigarettes&#10;&#10;Description automatically generated">
            <a:extLst>
              <a:ext uri="{FF2B5EF4-FFF2-40B4-BE49-F238E27FC236}">
                <a16:creationId xmlns:a16="http://schemas.microsoft.com/office/drawing/2014/main" id="{41FEFB81-B369-BF07-488B-1210CD8183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6376" y="743182"/>
            <a:ext cx="2492298" cy="140366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E7B1EA8-0C39-22F6-E9D2-0AA7FFAAE333}"/>
              </a:ext>
            </a:extLst>
          </p:cNvPr>
          <p:cNvSpPr txBox="1"/>
          <p:nvPr/>
        </p:nvSpPr>
        <p:spPr>
          <a:xfrm>
            <a:off x="5278243" y="5761464"/>
            <a:ext cx="127309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ea typeface="Calibri"/>
                <a:cs typeface="Calibri"/>
              </a:rPr>
              <a:t>May 2023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089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9" y="49372"/>
            <a:ext cx="1420271" cy="1078573"/>
          </a:xfrm>
          <a:prstGeom prst="rect">
            <a:avLst/>
          </a:prstGeom>
        </p:spPr>
      </p:pic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588325" y="84818"/>
            <a:ext cx="5883629" cy="878487"/>
          </a:xfrm>
        </p:spPr>
        <p:txBody>
          <a:bodyPr vert="horz" lIns="89331" tIns="44665" rIns="89331" bIns="44665" rtlCol="0" anchor="t">
            <a:normAutofit/>
          </a:bodyPr>
          <a:lstStyle/>
          <a:p>
            <a:r>
              <a:rPr lang="en-GB" sz="4000" u="sng">
                <a:solidFill>
                  <a:srgbClr val="7A0043"/>
                </a:solidFill>
                <a:cs typeface="Calibri"/>
              </a:rPr>
              <a:t>Safeguarding at Oakmoor</a:t>
            </a:r>
          </a:p>
          <a:p>
            <a:endParaRPr lang="en-GB" sz="4000" u="sng">
              <a:solidFill>
                <a:srgbClr val="7A0043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6482" y="1177005"/>
            <a:ext cx="7914375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cs typeface="Tunga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solidFill>
                <a:prstClr val="black"/>
              </a:solidFill>
              <a:cs typeface="Tunga" panose="020B0502040204020203" pitchFamily="34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E7620DA-3B68-16AF-65D0-2FA258BACF17}"/>
              </a:ext>
            </a:extLst>
          </p:cNvPr>
          <p:cNvSpPr txBox="1">
            <a:spLocks/>
          </p:cNvSpPr>
          <p:nvPr/>
        </p:nvSpPr>
        <p:spPr>
          <a:xfrm>
            <a:off x="-5347" y="6431899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62301C-D102-B37D-CBC1-F5670223EBEF}"/>
              </a:ext>
            </a:extLst>
          </p:cNvPr>
          <p:cNvSpPr txBox="1"/>
          <p:nvPr/>
        </p:nvSpPr>
        <p:spPr>
          <a:xfrm>
            <a:off x="168965" y="1232453"/>
            <a:ext cx="615232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>
                <a:cs typeface="Calibri"/>
              </a:rPr>
              <a:t>Filtering and Monitoring</a:t>
            </a:r>
          </a:p>
        </p:txBody>
      </p:sp>
      <p:pic>
        <p:nvPicPr>
          <p:cNvPr id="6" name="Picture 5" descr="A person looking at a computer&#10;&#10;Description automatically generated">
            <a:extLst>
              <a:ext uri="{FF2B5EF4-FFF2-40B4-BE49-F238E27FC236}">
                <a16:creationId xmlns:a16="http://schemas.microsoft.com/office/drawing/2014/main" id="{766CD278-DACD-E381-C196-E7075C7268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145188" y="1129825"/>
            <a:ext cx="1739349" cy="1155226"/>
          </a:xfrm>
          <a:prstGeom prst="rect">
            <a:avLst/>
          </a:prstGeom>
        </p:spPr>
      </p:pic>
      <p:pic>
        <p:nvPicPr>
          <p:cNvPr id="9" name="Picture 8" descr="A child and child sitting back to back on a couch&#10;&#10;Description automatically generated">
            <a:extLst>
              <a:ext uri="{FF2B5EF4-FFF2-40B4-BE49-F238E27FC236}">
                <a16:creationId xmlns:a16="http://schemas.microsoft.com/office/drawing/2014/main" id="{DA86FA29-ADA5-8852-1B34-13C154AFCD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=""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150604" y="2572108"/>
            <a:ext cx="1723284" cy="1153004"/>
          </a:xfrm>
          <a:prstGeom prst="rect">
            <a:avLst/>
          </a:prstGeom>
        </p:spPr>
      </p:pic>
      <p:pic>
        <p:nvPicPr>
          <p:cNvPr id="30" name="Picture 29" descr="A person wearing headphones and a scarf playing a keyboard&#10;&#10;Description automatically generated">
            <a:extLst>
              <a:ext uri="{FF2B5EF4-FFF2-40B4-BE49-F238E27FC236}">
                <a16:creationId xmlns:a16="http://schemas.microsoft.com/office/drawing/2014/main" id="{D483A39C-461A-CBA1-0E5C-4168170E31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8334" y="4061410"/>
            <a:ext cx="2619375" cy="1743075"/>
          </a:xfrm>
          <a:prstGeom prst="rect">
            <a:avLst/>
          </a:prstGeom>
        </p:spPr>
      </p:pic>
      <p:graphicFrame>
        <p:nvGraphicFramePr>
          <p:cNvPr id="32" name="TextBox 28">
            <a:extLst>
              <a:ext uri="{FF2B5EF4-FFF2-40B4-BE49-F238E27FC236}">
                <a16:creationId xmlns:a16="http://schemas.microsoft.com/office/drawing/2014/main" id="{692F02D4-7379-F29A-2F6B-EAC5166BD44F}"/>
              </a:ext>
            </a:extLst>
          </p:cNvPr>
          <p:cNvGraphicFramePr/>
          <p:nvPr/>
        </p:nvGraphicFramePr>
        <p:xfrm>
          <a:off x="319098" y="1965854"/>
          <a:ext cx="5705060" cy="2585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3162226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9" y="49372"/>
            <a:ext cx="1420271" cy="1078573"/>
          </a:xfrm>
          <a:prstGeom prst="rect">
            <a:avLst/>
          </a:prstGeom>
        </p:spPr>
      </p:pic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588325" y="84818"/>
            <a:ext cx="5883629" cy="878487"/>
          </a:xfrm>
        </p:spPr>
        <p:txBody>
          <a:bodyPr vert="horz" lIns="89331" tIns="44665" rIns="89331" bIns="44665" rtlCol="0" anchor="t">
            <a:normAutofit/>
          </a:bodyPr>
          <a:lstStyle/>
          <a:p>
            <a:r>
              <a:rPr lang="en-GB" sz="4000" u="sng">
                <a:solidFill>
                  <a:srgbClr val="7A0043"/>
                </a:solidFill>
                <a:cs typeface="Calibri"/>
              </a:rPr>
              <a:t>Safeguarding at Oakmoor</a:t>
            </a:r>
          </a:p>
          <a:p>
            <a:endParaRPr lang="en-GB" sz="4000" u="sng">
              <a:solidFill>
                <a:srgbClr val="7A0043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6482" y="1177005"/>
            <a:ext cx="7914375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cs typeface="Tunga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solidFill>
                <a:prstClr val="black"/>
              </a:solidFill>
              <a:cs typeface="Tunga" panose="020B0502040204020203" pitchFamily="34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E7620DA-3B68-16AF-65D0-2FA258BACF17}"/>
              </a:ext>
            </a:extLst>
          </p:cNvPr>
          <p:cNvSpPr txBox="1">
            <a:spLocks/>
          </p:cNvSpPr>
          <p:nvPr/>
        </p:nvSpPr>
        <p:spPr>
          <a:xfrm>
            <a:off x="-5347" y="6431899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62301C-D102-B37D-CBC1-F5670223EBEF}"/>
              </a:ext>
            </a:extLst>
          </p:cNvPr>
          <p:cNvSpPr txBox="1"/>
          <p:nvPr/>
        </p:nvSpPr>
        <p:spPr>
          <a:xfrm>
            <a:off x="168965" y="1232453"/>
            <a:ext cx="706672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>
                <a:cs typeface="Calibri"/>
              </a:rPr>
              <a:t>Filtering and Monitoring at Home</a:t>
            </a:r>
          </a:p>
        </p:txBody>
      </p:sp>
      <p:pic>
        <p:nvPicPr>
          <p:cNvPr id="17" name="Picture 16" descr="A green square with a white phone in the middle&#10;&#10;Description automatically generated">
            <a:extLst>
              <a:ext uri="{FF2B5EF4-FFF2-40B4-BE49-F238E27FC236}">
                <a16:creationId xmlns:a16="http://schemas.microsoft.com/office/drawing/2014/main" id="{8DB17C95-799B-7FE6-E57D-8003B678A9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189844" y="178904"/>
            <a:ext cx="775253" cy="775253"/>
          </a:xfrm>
          <a:prstGeom prst="rect">
            <a:avLst/>
          </a:prstGeom>
        </p:spPr>
      </p:pic>
      <p:pic>
        <p:nvPicPr>
          <p:cNvPr id="20" name="Picture 19" descr="A white and blue logo&#10;&#10;Description automatically generated">
            <a:extLst>
              <a:ext uri="{FF2B5EF4-FFF2-40B4-BE49-F238E27FC236}">
                <a16:creationId xmlns:a16="http://schemas.microsoft.com/office/drawing/2014/main" id="{1BA02436-C9CC-6963-0979-6A2111257B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=""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160026" y="2156792"/>
            <a:ext cx="775253" cy="775253"/>
          </a:xfrm>
          <a:prstGeom prst="rect">
            <a:avLst/>
          </a:prstGeom>
        </p:spPr>
      </p:pic>
      <p:pic>
        <p:nvPicPr>
          <p:cNvPr id="23" name="Picture 22" descr="A white and black logo&#10;&#10;Description automatically generated">
            <a:extLst>
              <a:ext uri="{FF2B5EF4-FFF2-40B4-BE49-F238E27FC236}">
                <a16:creationId xmlns:a16="http://schemas.microsoft.com/office/drawing/2014/main" id="{7E839525-DA67-2D66-6040-A21898620E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=""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111573" y="3211582"/>
            <a:ext cx="852281" cy="852281"/>
          </a:xfrm>
          <a:prstGeom prst="rect">
            <a:avLst/>
          </a:prstGeom>
        </p:spPr>
      </p:pic>
      <p:pic>
        <p:nvPicPr>
          <p:cNvPr id="26" name="Picture 25" descr="A logo of a camera&#10;&#10;Description automatically generated">
            <a:extLst>
              <a:ext uri="{FF2B5EF4-FFF2-40B4-BE49-F238E27FC236}">
                <a16:creationId xmlns:a16="http://schemas.microsoft.com/office/drawing/2014/main" id="{02FCEA4B-426E-C458-56FF-EE5DD043ECB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=""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8110331" y="1114125"/>
            <a:ext cx="824947" cy="803184"/>
          </a:xfrm>
          <a:prstGeom prst="rect">
            <a:avLst/>
          </a:prstGeom>
        </p:spPr>
      </p:pic>
      <p:graphicFrame>
        <p:nvGraphicFramePr>
          <p:cNvPr id="28" name="TextBox 15">
            <a:extLst>
              <a:ext uri="{FF2B5EF4-FFF2-40B4-BE49-F238E27FC236}">
                <a16:creationId xmlns:a16="http://schemas.microsoft.com/office/drawing/2014/main" id="{2615C127-30EA-4630-CB6D-4EA5BF536BA0}"/>
              </a:ext>
            </a:extLst>
          </p:cNvPr>
          <p:cNvGraphicFramePr/>
          <p:nvPr/>
        </p:nvGraphicFramePr>
        <p:xfrm>
          <a:off x="233516" y="1929581"/>
          <a:ext cx="7118554" cy="3954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2D9BDDF2-2535-2D45-8105-2B000B81257F}"/>
              </a:ext>
            </a:extLst>
          </p:cNvPr>
          <p:cNvSpPr txBox="1"/>
          <p:nvPr/>
        </p:nvSpPr>
        <p:spPr>
          <a:xfrm>
            <a:off x="4224983" y="5757963"/>
            <a:ext cx="491516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600">
                <a:solidFill>
                  <a:srgbClr val="D1AC43"/>
                </a:solidFill>
                <a:ea typeface="+mn-lt"/>
                <a:cs typeface="+mn-lt"/>
                <a:hlinkClick r:id="rId17"/>
              </a:rPr>
              <a:t>https://www.nspcc.org.uk/keeping-children-safe/online-safety/social-media/</a:t>
            </a:r>
            <a:endParaRPr lang="en-US" sz="1600">
              <a:solidFill>
                <a:srgbClr val="D1AC43"/>
              </a:solidFill>
              <a:ea typeface="+mn-lt"/>
              <a:cs typeface="+mn-lt"/>
            </a:endParaRPr>
          </a:p>
          <a:p>
            <a:endParaRPr lang="en-US" sz="1100">
              <a:solidFill>
                <a:srgbClr val="D1AC43"/>
              </a:solidFill>
              <a:ea typeface="+mn-lt"/>
              <a:cs typeface="+mn-lt"/>
            </a:endParaRPr>
          </a:p>
          <a:p>
            <a:endParaRPr lang="en-US" sz="1100">
              <a:solidFill>
                <a:srgbClr val="D1AC43"/>
              </a:solidFill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F77D2F-CD44-C30C-ACA8-9F14EB8A7625}"/>
              </a:ext>
            </a:extLst>
          </p:cNvPr>
          <p:cNvSpPr txBox="1"/>
          <p:nvPr/>
        </p:nvSpPr>
        <p:spPr>
          <a:xfrm>
            <a:off x="-1035" y="5759892"/>
            <a:ext cx="43434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600">
                <a:ea typeface="+mn-lt"/>
                <a:cs typeface="+mn-lt"/>
                <a:hlinkClick r:id="rId18"/>
              </a:rPr>
              <a:t>https://saferinternet.org.uk/guide-and-resource/6-smart-steps-to-snapchat-success</a:t>
            </a:r>
            <a:endParaRPr lang="en-US" sz="1600">
              <a:ea typeface="+mn-lt"/>
              <a:cs typeface="+mn-lt"/>
            </a:endParaRPr>
          </a:p>
          <a:p>
            <a:endParaRPr lang="en-US" sz="16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69996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9" y="49372"/>
            <a:ext cx="1420271" cy="1078573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600396" y="1440233"/>
            <a:ext cx="8032526" cy="4504825"/>
          </a:xfrm>
          <a:prstGeom prst="rect">
            <a:avLst/>
          </a:prstGeom>
        </p:spPr>
        <p:txBody>
          <a:bodyPr vert="horz" lIns="89331" tIns="44665" rIns="89331" bIns="44665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4979" indent="-334979" algn="l">
              <a:buFont typeface="Arial" panose="020B0604020202020204" pitchFamily="34" charset="0"/>
              <a:buChar char="•"/>
            </a:pPr>
            <a:endParaRPr lang="en-GB">
              <a:cs typeface="Calibri" panose="020F0502020204030204"/>
            </a:endParaRPr>
          </a:p>
          <a:p>
            <a:pPr algn="l"/>
            <a:endParaRPr lang="en-GB">
              <a:cs typeface="Calibri" panose="020F0502020204030204"/>
            </a:endParaRPr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588325" y="84818"/>
            <a:ext cx="5883629" cy="878487"/>
          </a:xfrm>
        </p:spPr>
        <p:txBody>
          <a:bodyPr vert="horz" lIns="89331" tIns="44665" rIns="89331" bIns="44665" rtlCol="0" anchor="t">
            <a:normAutofit/>
          </a:bodyPr>
          <a:lstStyle/>
          <a:p>
            <a:r>
              <a:rPr lang="en-GB" sz="4000" u="sng">
                <a:solidFill>
                  <a:srgbClr val="7A0043"/>
                </a:solidFill>
                <a:cs typeface="Calibri"/>
              </a:rPr>
              <a:t>Safeguarding at Oakmoor</a:t>
            </a:r>
          </a:p>
          <a:p>
            <a:endParaRPr lang="en-GB" sz="4000" u="sng">
              <a:solidFill>
                <a:srgbClr val="7A0043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6482" y="1177005"/>
            <a:ext cx="7914375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cs typeface="Tunga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solidFill>
                <a:prstClr val="black"/>
              </a:solidFill>
              <a:cs typeface="Tunga" panose="020B0502040204020203" pitchFamily="34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E7620DA-3B68-16AF-65D0-2FA258BACF17}"/>
              </a:ext>
            </a:extLst>
          </p:cNvPr>
          <p:cNvSpPr txBox="1">
            <a:spLocks/>
          </p:cNvSpPr>
          <p:nvPr/>
        </p:nvSpPr>
        <p:spPr>
          <a:xfrm>
            <a:off x="-5347" y="6431899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pic>
        <p:nvPicPr>
          <p:cNvPr id="15" name="Picture 14" descr="A poster of a child&#10;&#10;Description automatically generated">
            <a:extLst>
              <a:ext uri="{FF2B5EF4-FFF2-40B4-BE49-F238E27FC236}">
                <a16:creationId xmlns:a16="http://schemas.microsoft.com/office/drawing/2014/main" id="{FD386D3F-71E3-2DFC-2C72-B8F29A78C4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7499" y="652580"/>
            <a:ext cx="4769002" cy="573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698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9" y="49372"/>
            <a:ext cx="1420271" cy="1078573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600396" y="1440233"/>
            <a:ext cx="8032526" cy="4504825"/>
          </a:xfrm>
          <a:prstGeom prst="rect">
            <a:avLst/>
          </a:prstGeom>
        </p:spPr>
        <p:txBody>
          <a:bodyPr vert="horz" lIns="89331" tIns="44665" rIns="89331" bIns="44665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4979" indent="-334979" algn="l">
              <a:buFont typeface="Arial" panose="020B0604020202020204" pitchFamily="34" charset="0"/>
              <a:buChar char="•"/>
            </a:pPr>
            <a:endParaRPr lang="en-GB">
              <a:cs typeface="Calibri" panose="020F0502020204030204"/>
            </a:endParaRPr>
          </a:p>
          <a:p>
            <a:pPr algn="l"/>
            <a:endParaRPr lang="en-GB">
              <a:cs typeface="Calibri" panose="020F0502020204030204"/>
            </a:endParaRPr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588325" y="84818"/>
            <a:ext cx="5883629" cy="878487"/>
          </a:xfrm>
        </p:spPr>
        <p:txBody>
          <a:bodyPr vert="horz" lIns="89331" tIns="44665" rIns="89331" bIns="44665" rtlCol="0" anchor="t">
            <a:normAutofit/>
          </a:bodyPr>
          <a:lstStyle/>
          <a:p>
            <a:r>
              <a:rPr lang="en-GB" sz="4000" u="sng">
                <a:solidFill>
                  <a:srgbClr val="7A0043"/>
                </a:solidFill>
                <a:cs typeface="Calibri"/>
              </a:rPr>
              <a:t>Safeguarding at Oakmoor</a:t>
            </a:r>
          </a:p>
          <a:p>
            <a:endParaRPr lang="en-GB" sz="4000" u="sng">
              <a:solidFill>
                <a:srgbClr val="7A0043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6482" y="1177005"/>
            <a:ext cx="7914375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cs typeface="Tunga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>
              <a:solidFill>
                <a:prstClr val="black"/>
              </a:solidFill>
              <a:cs typeface="Tunga" panose="020B0502040204020203" pitchFamily="34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E7620DA-3B68-16AF-65D0-2FA258BACF17}"/>
              </a:ext>
            </a:extLst>
          </p:cNvPr>
          <p:cNvSpPr txBox="1">
            <a:spLocks/>
          </p:cNvSpPr>
          <p:nvPr/>
        </p:nvSpPr>
        <p:spPr>
          <a:xfrm>
            <a:off x="-5347" y="6431899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pic>
        <p:nvPicPr>
          <p:cNvPr id="3" name="Picture 2" descr="A clock showing a child daily routine&#10;&#10;Description automatically generated">
            <a:extLst>
              <a:ext uri="{FF2B5EF4-FFF2-40B4-BE49-F238E27FC236}">
                <a16:creationId xmlns:a16="http://schemas.microsoft.com/office/drawing/2014/main" id="{09591C85-122A-7898-C3FA-349D0FAE0E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=""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781381" y="806242"/>
            <a:ext cx="1964714" cy="192683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A6CD9E6-77FD-5B4E-0F0D-124EF59A19F5}"/>
              </a:ext>
            </a:extLst>
          </p:cNvPr>
          <p:cNvSpPr txBox="1"/>
          <p:nvPr/>
        </p:nvSpPr>
        <p:spPr>
          <a:xfrm>
            <a:off x="503903" y="1511709"/>
            <a:ext cx="4599038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>
                <a:cs typeface="Calibri"/>
              </a:rPr>
              <a:t>Routine – Wellbeing</a:t>
            </a:r>
            <a:endParaRPr lang="en-US" sz="2800" b="1"/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8C5D11E8-1ADE-3B87-395B-25D346AE8B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26210506"/>
              </p:ext>
            </p:extLst>
          </p:nvPr>
        </p:nvGraphicFramePr>
        <p:xfrm>
          <a:off x="2048886" y="2208722"/>
          <a:ext cx="4952999" cy="4161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377095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884483"/>
              </p:ext>
            </p:extLst>
          </p:nvPr>
        </p:nvGraphicFramePr>
        <p:xfrm>
          <a:off x="0" y="4149822"/>
          <a:ext cx="9144000" cy="14396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13126099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28588043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931328427"/>
                    </a:ext>
                  </a:extLst>
                </a:gridCol>
              </a:tblGrid>
              <a:tr h="1439692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Attendance</a:t>
                      </a:r>
                    </a:p>
                  </a:txBody>
                  <a:tcPr>
                    <a:solidFill>
                      <a:srgbClr val="971D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/>
                        <a:t>Class learning</a:t>
                      </a:r>
                    </a:p>
                  </a:txBody>
                  <a:tcPr>
                    <a:solidFill>
                      <a:srgbClr val="971D4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dirty="0"/>
                        <a:t>Home learning</a:t>
                      </a:r>
                    </a:p>
                  </a:txBody>
                  <a:tcPr>
                    <a:solidFill>
                      <a:srgbClr val="971D4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23698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09750534"/>
              </p:ext>
            </p:extLst>
          </p:nvPr>
        </p:nvGraphicFramePr>
        <p:xfrm>
          <a:off x="0" y="5453326"/>
          <a:ext cx="9144000" cy="1404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13126099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28588043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931328427"/>
                    </a:ext>
                  </a:extLst>
                </a:gridCol>
              </a:tblGrid>
              <a:tr h="140467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Higher attendance=</a:t>
                      </a:r>
                    </a:p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higher</a:t>
                      </a:r>
                      <a:r>
                        <a:rPr lang="en-GB" sz="2400" baseline="0" dirty="0">
                          <a:solidFill>
                            <a:schemeClr val="bg1"/>
                          </a:solidFill>
                        </a:rPr>
                        <a:t> grades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81193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Golden</a:t>
                      </a:r>
                      <a:r>
                        <a:rPr lang="en-GB" sz="2400" baseline="0" dirty="0">
                          <a:solidFill>
                            <a:schemeClr val="bg1"/>
                          </a:solidFill>
                        </a:rPr>
                        <a:t> rules</a:t>
                      </a:r>
                    </a:p>
                  </a:txBody>
                  <a:tcPr>
                    <a:solidFill>
                      <a:srgbClr val="81193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Homework increases achievement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1.5 hours</a:t>
                      </a:r>
                      <a:r>
                        <a:rPr lang="en-GB" sz="2400" baseline="0" dirty="0">
                          <a:solidFill>
                            <a:schemeClr val="bg1"/>
                          </a:solidFill>
                        </a:rPr>
                        <a:t> a night</a:t>
                      </a:r>
                    </a:p>
                  </a:txBody>
                  <a:tcPr>
                    <a:solidFill>
                      <a:srgbClr val="8119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23698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9" y="49372"/>
            <a:ext cx="1420271" cy="10785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7409" y="2623617"/>
            <a:ext cx="27237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Revision workshops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20255" y="2587031"/>
            <a:ext cx="27237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After school intervention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129169" y="1260350"/>
            <a:ext cx="27237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Revision </a:t>
            </a:r>
            <a:r>
              <a:rPr lang="en-GB" sz="3600" dirty="0" err="1"/>
              <a:t>Sharepoint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6420254" y="1246684"/>
            <a:ext cx="27237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Elevate Education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29169" y="2623617"/>
            <a:ext cx="27237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Three step  revision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028F2BE-024E-B8BE-9AD3-2BEC6C806F3A}"/>
              </a:ext>
            </a:extLst>
          </p:cNvPr>
          <p:cNvSpPr txBox="1">
            <a:spLocks/>
          </p:cNvSpPr>
          <p:nvPr/>
        </p:nvSpPr>
        <p:spPr>
          <a:xfrm>
            <a:off x="1507680" y="79481"/>
            <a:ext cx="7258495" cy="990600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>
                <a:solidFill>
                  <a:schemeClr val="bg1"/>
                </a:solidFill>
              </a:rPr>
              <a:t>Supporting learning</a:t>
            </a:r>
            <a:endParaRPr lang="en-US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93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57250"/>
            <a:ext cx="2453426" cy="514350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t"/>
          <a:lstStyle/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  <a:p>
            <a:pPr algn="ctr"/>
            <a:r>
              <a:rPr lang="en-GB" sz="2100" dirty="0"/>
              <a:t>1</a:t>
            </a:r>
            <a:endParaRPr lang="en-GB" sz="2100" dirty="0">
              <a:cs typeface="Calibri"/>
            </a:endParaRPr>
          </a:p>
          <a:p>
            <a:endParaRPr lang="en-GB" sz="1500" dirty="0"/>
          </a:p>
          <a:p>
            <a:endParaRPr lang="en-GB" sz="1500" dirty="0"/>
          </a:p>
          <a:p>
            <a:endParaRPr lang="en-GB" dirty="0">
              <a:cs typeface="Calibri"/>
            </a:endParaRPr>
          </a:p>
          <a:p>
            <a:endParaRPr lang="en-GB" sz="1500" dirty="0"/>
          </a:p>
          <a:p>
            <a:r>
              <a:rPr lang="en-GB" sz="3200" dirty="0"/>
              <a:t>Note taking</a:t>
            </a:r>
          </a:p>
          <a:p>
            <a:endParaRPr lang="en-GB" sz="1500" dirty="0"/>
          </a:p>
          <a:p>
            <a:r>
              <a:rPr lang="en-GB" sz="2000" dirty="0"/>
              <a:t>For example:</a:t>
            </a:r>
            <a:endParaRPr lang="en-GB" sz="2000" dirty="0">
              <a:cs typeface="Calibri"/>
            </a:endParaRPr>
          </a:p>
          <a:p>
            <a:r>
              <a:rPr lang="en-GB" sz="2000" dirty="0"/>
              <a:t>Note taking</a:t>
            </a:r>
            <a:endParaRPr lang="en-GB" sz="2000" dirty="0">
              <a:cs typeface="Calibri"/>
            </a:endParaRPr>
          </a:p>
          <a:p>
            <a:r>
              <a:rPr lang="en-GB" sz="2000" dirty="0"/>
              <a:t>Mind maps</a:t>
            </a:r>
            <a:endParaRPr lang="en-GB" sz="2000" dirty="0">
              <a:cs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53425" y="857250"/>
            <a:ext cx="2752859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t"/>
          <a:lstStyle/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  <a:p>
            <a:pPr algn="ctr"/>
            <a:r>
              <a:rPr lang="en-GB" sz="2100" dirty="0"/>
              <a:t>2</a:t>
            </a:r>
            <a:endParaRPr lang="en-GB" sz="2100" dirty="0">
              <a:cs typeface="Calibri"/>
            </a:endParaRPr>
          </a:p>
          <a:p>
            <a:endParaRPr lang="en-GB" sz="1500" dirty="0"/>
          </a:p>
          <a:p>
            <a:endParaRPr lang="en-GB" sz="1500" dirty="0"/>
          </a:p>
          <a:p>
            <a:endParaRPr lang="en-GB" sz="2000">
              <a:cs typeface="Calibri"/>
            </a:endParaRPr>
          </a:p>
          <a:p>
            <a:endParaRPr lang="en-GB" sz="1500" dirty="0"/>
          </a:p>
          <a:p>
            <a:r>
              <a:rPr lang="en-GB" sz="3200" dirty="0"/>
              <a:t>Recall</a:t>
            </a:r>
          </a:p>
          <a:p>
            <a:endParaRPr lang="en-GB" sz="1350" dirty="0"/>
          </a:p>
          <a:p>
            <a:r>
              <a:rPr lang="en-GB" sz="2000" dirty="0"/>
              <a:t>For example:</a:t>
            </a:r>
            <a:endParaRPr lang="en-GB" sz="2000" dirty="0">
              <a:cs typeface="Calibri"/>
            </a:endParaRPr>
          </a:p>
          <a:p>
            <a:r>
              <a:rPr lang="en-GB" sz="2000" dirty="0"/>
              <a:t>Flash cards</a:t>
            </a:r>
            <a:endParaRPr lang="en-GB" sz="2000" dirty="0">
              <a:cs typeface="Calibri"/>
            </a:endParaRPr>
          </a:p>
          <a:p>
            <a:r>
              <a:rPr lang="en-GB" sz="2000" dirty="0"/>
              <a:t>Memory recall activities</a:t>
            </a:r>
            <a:endParaRPr lang="en-GB" sz="2000" dirty="0">
              <a:cs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06284" y="857250"/>
            <a:ext cx="3100589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t"/>
          <a:lstStyle/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  <a:p>
            <a:endParaRPr lang="en-GB" sz="1500" dirty="0"/>
          </a:p>
          <a:p>
            <a:pPr algn="ctr"/>
            <a:r>
              <a:rPr lang="en-GB" sz="2100" dirty="0"/>
              <a:t>3</a:t>
            </a:r>
            <a:endParaRPr lang="en-GB" sz="2100" dirty="0">
              <a:cs typeface="Calibri"/>
            </a:endParaRPr>
          </a:p>
          <a:p>
            <a:endParaRPr lang="en-GB" sz="3200" dirty="0"/>
          </a:p>
          <a:p>
            <a:endParaRPr lang="en-GB" sz="3200" dirty="0"/>
          </a:p>
          <a:p>
            <a:r>
              <a:rPr lang="en-GB" sz="3200" dirty="0"/>
              <a:t>Exam practice</a:t>
            </a:r>
            <a:endParaRPr lang="en-GB" dirty="0">
              <a:ea typeface="Calibri"/>
              <a:cs typeface="Calibri"/>
            </a:endParaRPr>
          </a:p>
          <a:p>
            <a:endParaRPr lang="en-GB" sz="1500" dirty="0"/>
          </a:p>
          <a:p>
            <a:r>
              <a:rPr lang="en-GB" sz="2000" dirty="0"/>
              <a:t>For example:</a:t>
            </a:r>
            <a:endParaRPr lang="en-GB" sz="2000" dirty="0">
              <a:cs typeface="Calibri"/>
            </a:endParaRPr>
          </a:p>
          <a:p>
            <a:r>
              <a:rPr lang="en-GB" sz="2000" dirty="0"/>
              <a:t>Answer exam style questions</a:t>
            </a:r>
            <a:endParaRPr lang="en-GB" sz="2000" dirty="0">
              <a:cs typeface="Calibri"/>
            </a:endParaRPr>
          </a:p>
          <a:p>
            <a:r>
              <a:rPr lang="en-GB" sz="2000" dirty="0"/>
              <a:t>Complete past papers and self mark</a:t>
            </a:r>
            <a:endParaRPr lang="en-GB" sz="2000" dirty="0">
              <a:cs typeface="Calibri"/>
            </a:endParaRPr>
          </a:p>
          <a:p>
            <a:endParaRPr lang="en-GB" sz="1350" dirty="0"/>
          </a:p>
        </p:txBody>
      </p:sp>
      <p:sp>
        <p:nvSpPr>
          <p:cNvPr id="7" name="Rectangle 6"/>
          <p:cNvSpPr/>
          <p:nvPr/>
        </p:nvSpPr>
        <p:spPr>
          <a:xfrm>
            <a:off x="8297214" y="857250"/>
            <a:ext cx="846786" cy="51435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GB" sz="2100" dirty="0"/>
              <a:t>Sit Y10 exams</a:t>
            </a:r>
            <a:endParaRPr lang="en-GB" sz="2100" dirty="0">
              <a:cs typeface="Calibri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028F2BE-024E-B8BE-9AD3-2BEC6C806F3A}"/>
              </a:ext>
            </a:extLst>
          </p:cNvPr>
          <p:cNvSpPr txBox="1">
            <a:spLocks/>
          </p:cNvSpPr>
          <p:nvPr/>
        </p:nvSpPr>
        <p:spPr>
          <a:xfrm>
            <a:off x="1507679" y="228599"/>
            <a:ext cx="7258495" cy="990600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>
                <a:solidFill>
                  <a:schemeClr val="bg1"/>
                </a:solidFill>
              </a:rPr>
              <a:t>3 stages of revision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9" name="Picture 8" descr="Text, whiteboard&#10;&#10;Description automatically generated">
            <a:extLst>
              <a:ext uri="{FF2B5EF4-FFF2-40B4-BE49-F238E27FC236}">
                <a16:creationId xmlns:a16="http://schemas.microsoft.com/office/drawing/2014/main" id="{AA39C7D7-183C-2610-0FBD-BCA91715E9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8" y="184613"/>
            <a:ext cx="1420271" cy="107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310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euc-powerpoint.officeapps.live.com/pods/GetClipboardImage.ashx?Id=54473bc4-835f-4f8b-98bd-96a2469ac2e4&amp;DC=GEU4&amp;pkey=76795209-486c-4b86-a9f2-f901fd3c3b0d&amp;wdwaccluster=GEU4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https://euc-powerpoint.officeapps.live.com/pods/GetClipboardImage.ashx?Id=54473bc4-835f-4f8b-98bd-96a2469ac2e4&amp;DC=GEU4&amp;pkey=76795209-486c-4b86-a9f2-f901fd3c3b0d&amp;wdwaccluster=GEU4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https://euc-powerpoint.officeapps.live.com/pods/GetClipboardImage.ashx?Id=567e5e79-eafb-4f56-860b-09633b60030c&amp;DC=GEU4&amp;pkey=95c2a0d8-5ab1-4d2a-bac9-c129f7346888&amp;wdwaccluster=GEU4"/>
          <p:cNvSpPr>
            <a:spLocks noChangeAspect="1" noChangeArrowheads="1"/>
          </p:cNvSpPr>
          <p:nvPr/>
        </p:nvSpPr>
        <p:spPr bwMode="auto">
          <a:xfrm>
            <a:off x="51752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25" y="257969"/>
            <a:ext cx="5343525" cy="37433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344" y="3243354"/>
            <a:ext cx="7126727" cy="3363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697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0091" y="1715694"/>
            <a:ext cx="3952309" cy="4351338"/>
          </a:xfrm>
        </p:spPr>
        <p:txBody>
          <a:bodyPr>
            <a:normAutofit fontScale="92500"/>
          </a:bodyPr>
          <a:lstStyle/>
          <a:p>
            <a:r>
              <a:rPr lang="en-GB" dirty="0"/>
              <a:t>Positive thinking/growth </a:t>
            </a:r>
            <a:r>
              <a:rPr lang="en-GB" dirty="0" err="1"/>
              <a:t>mindset</a:t>
            </a:r>
            <a:endParaRPr lang="en-GB" dirty="0"/>
          </a:p>
          <a:p>
            <a:r>
              <a:rPr lang="en-GB" dirty="0"/>
              <a:t>Sleep</a:t>
            </a:r>
          </a:p>
          <a:p>
            <a:r>
              <a:rPr lang="en-GB" dirty="0"/>
              <a:t>Exercise/balanced diet/water</a:t>
            </a:r>
          </a:p>
          <a:p>
            <a:r>
              <a:rPr lang="en-GB" dirty="0"/>
              <a:t>Relaxation, regular breaks</a:t>
            </a:r>
          </a:p>
          <a:p>
            <a:r>
              <a:rPr lang="en-GB" dirty="0"/>
              <a:t>Fresh air – get outdoors</a:t>
            </a:r>
          </a:p>
          <a:p>
            <a:r>
              <a:rPr lang="en-GB" dirty="0"/>
              <a:t>Social time</a:t>
            </a:r>
          </a:p>
          <a:p>
            <a:r>
              <a:rPr lang="en-GB" dirty="0"/>
              <a:t>Talking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028F2BE-024E-B8BE-9AD3-2BEC6C806F3A}"/>
              </a:ext>
            </a:extLst>
          </p:cNvPr>
          <p:cNvSpPr txBox="1">
            <a:spLocks/>
          </p:cNvSpPr>
          <p:nvPr/>
        </p:nvSpPr>
        <p:spPr>
          <a:xfrm>
            <a:off x="1507679" y="228599"/>
            <a:ext cx="7258495" cy="990600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>
                <a:solidFill>
                  <a:schemeClr val="bg1"/>
                </a:solidFill>
              </a:rPr>
              <a:t>Exam wellbeing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6" name="Picture 5" descr="Text, whiteboard&#10;&#10;Description automatically generated">
            <a:extLst>
              <a:ext uri="{FF2B5EF4-FFF2-40B4-BE49-F238E27FC236}">
                <a16:creationId xmlns:a16="http://schemas.microsoft.com/office/drawing/2014/main" id="{AA39C7D7-183C-2610-0FBD-BCA91715E9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8" y="184613"/>
            <a:ext cx="1420271" cy="1078573"/>
          </a:xfrm>
          <a:prstGeom prst="rect">
            <a:avLst/>
          </a:prstGeom>
        </p:spPr>
      </p:pic>
      <p:pic>
        <p:nvPicPr>
          <p:cNvPr id="2" name="Picture 1" descr="A heart and brain holding hands&#10;&#10;Description automatically generated">
            <a:extLst>
              <a:ext uri="{FF2B5EF4-FFF2-40B4-BE49-F238E27FC236}">
                <a16:creationId xmlns:a16="http://schemas.microsoft.com/office/drawing/2014/main" id="{5AD92BDB-3778-5A14-EEE7-BFC9D4B189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419" y="2041928"/>
            <a:ext cx="4310332" cy="2429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4085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679" y="73914"/>
            <a:ext cx="7886700" cy="1325563"/>
          </a:xfrm>
        </p:spPr>
        <p:txBody>
          <a:bodyPr/>
          <a:lstStyle/>
          <a:p>
            <a:r>
              <a:rPr lang="en-GB" b="1" dirty="0"/>
              <a:t>Common misconceptions…</a:t>
            </a:r>
          </a:p>
        </p:txBody>
      </p:sp>
      <p:sp>
        <p:nvSpPr>
          <p:cNvPr id="4" name="Oval Callout 3"/>
          <p:cNvSpPr/>
          <p:nvPr/>
        </p:nvSpPr>
        <p:spPr>
          <a:xfrm>
            <a:off x="5919531" y="1977733"/>
            <a:ext cx="2847976" cy="1166133"/>
          </a:xfrm>
          <a:prstGeom prst="wedgeEllipseCallout">
            <a:avLst>
              <a:gd name="adj1" fmla="val -39778"/>
              <a:gd name="adj2" fmla="val 58333"/>
            </a:avLst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No-one else is revising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303068" y="1973821"/>
            <a:ext cx="2782657" cy="1539026"/>
          </a:xfrm>
          <a:prstGeom prst="wedgeEllipseCallout">
            <a:avLst>
              <a:gd name="adj1" fmla="val -34252"/>
              <a:gd name="adj2" fmla="val 58863"/>
            </a:avLst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I’m working harder than…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2653032" y="3507745"/>
            <a:ext cx="3424650" cy="2317582"/>
          </a:xfrm>
          <a:prstGeom prst="wedgeEllipseCallout">
            <a:avLst>
              <a:gd name="adj1" fmla="val 45471"/>
              <a:gd name="adj2" fmla="val 4494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b="1" dirty="0"/>
              <a:t>I don’t need to revise for Y10 exams. I’ll just do it for the real thing</a:t>
            </a:r>
            <a:endParaRPr lang="en-GB" sz="2400" b="1" dirty="0">
              <a:cs typeface="Calibri"/>
            </a:endParaRPr>
          </a:p>
        </p:txBody>
      </p:sp>
      <p:pic>
        <p:nvPicPr>
          <p:cNvPr id="11" name="Picture 10" descr="Text, whiteboard&#10;&#10;Description automatically generated">
            <a:extLst>
              <a:ext uri="{FF2B5EF4-FFF2-40B4-BE49-F238E27FC236}">
                <a16:creationId xmlns:a16="http://schemas.microsoft.com/office/drawing/2014/main" id="{AA39C7D7-183C-2610-0FBD-BCA91715E9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8" y="184613"/>
            <a:ext cx="1420271" cy="107857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3028F2BE-024E-B8BE-9AD3-2BEC6C806F3A}"/>
              </a:ext>
            </a:extLst>
          </p:cNvPr>
          <p:cNvSpPr txBox="1">
            <a:spLocks/>
          </p:cNvSpPr>
          <p:nvPr/>
        </p:nvSpPr>
        <p:spPr>
          <a:xfrm>
            <a:off x="1507679" y="228599"/>
            <a:ext cx="7258495" cy="990600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>
                <a:solidFill>
                  <a:schemeClr val="bg1"/>
                </a:solidFill>
              </a:rPr>
              <a:t>Common misconceptions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8044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028F2BE-024E-B8BE-9AD3-2BEC6C806F3A}"/>
              </a:ext>
            </a:extLst>
          </p:cNvPr>
          <p:cNvSpPr txBox="1">
            <a:spLocks/>
          </p:cNvSpPr>
          <p:nvPr/>
        </p:nvSpPr>
        <p:spPr>
          <a:xfrm>
            <a:off x="1507679" y="228599"/>
            <a:ext cx="7258495" cy="990600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>
                <a:solidFill>
                  <a:schemeClr val="bg1"/>
                </a:solidFill>
              </a:rPr>
              <a:t>What can you do at home?</a:t>
            </a:r>
            <a:endParaRPr lang="en-US" b="1">
              <a:solidFill>
                <a:schemeClr val="bg1"/>
              </a:solidFill>
            </a:endParaRPr>
          </a:p>
        </p:txBody>
      </p:sp>
      <p:pic>
        <p:nvPicPr>
          <p:cNvPr id="5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AA39C7D7-183C-2610-0FBD-BCA91715E9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8" y="184613"/>
            <a:ext cx="1420271" cy="10785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61334" y="1902999"/>
            <a:ext cx="483314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/>
              <a:t>Work with us.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/>
              <a:t>Look after yourselves too!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/>
              <a:t>Keep talking.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/>
              <a:t>Provide the quiet workspace.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/>
              <a:t>Monitor wellbeing and balance.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/>
              <a:t>Keep in touch.</a:t>
            </a:r>
          </a:p>
        </p:txBody>
      </p:sp>
      <p:sp>
        <p:nvSpPr>
          <p:cNvPr id="13" name="Google Shape;374;p46"/>
          <p:cNvSpPr/>
          <p:nvPr/>
        </p:nvSpPr>
        <p:spPr>
          <a:xfrm>
            <a:off x="107016" y="3400797"/>
            <a:ext cx="1872155" cy="1948110"/>
          </a:xfrm>
          <a:custGeom>
            <a:avLst/>
            <a:gdLst/>
            <a:ahLst/>
            <a:cxnLst/>
            <a:rect l="l" t="t" r="r" b="b"/>
            <a:pathLst>
              <a:path w="2529314" h="2516012" extrusionOk="0">
                <a:moveTo>
                  <a:pt x="1536618" y="0"/>
                </a:moveTo>
                <a:cubicBezTo>
                  <a:pt x="1656851" y="0"/>
                  <a:pt x="1753961" y="97104"/>
                  <a:pt x="1753961" y="217327"/>
                </a:cubicBezTo>
                <a:cubicBezTo>
                  <a:pt x="1753961" y="279751"/>
                  <a:pt x="1700782" y="404598"/>
                  <a:pt x="1700782" y="404598"/>
                </a:cubicBezTo>
                <a:cubicBezTo>
                  <a:pt x="1666099" y="480893"/>
                  <a:pt x="1707718" y="541005"/>
                  <a:pt x="1790956" y="541005"/>
                </a:cubicBezTo>
                <a:cubicBezTo>
                  <a:pt x="2380557" y="541005"/>
                  <a:pt x="2380557" y="541005"/>
                  <a:pt x="2380557" y="541005"/>
                </a:cubicBezTo>
                <a:cubicBezTo>
                  <a:pt x="2493275" y="541005"/>
                  <a:pt x="2521454" y="541005"/>
                  <a:pt x="2528499" y="541005"/>
                </a:cubicBezTo>
                <a:lnTo>
                  <a:pt x="2529314" y="541005"/>
                </a:lnTo>
                <a:lnTo>
                  <a:pt x="2529314" y="545515"/>
                </a:lnTo>
                <a:cubicBezTo>
                  <a:pt x="2529314" y="564309"/>
                  <a:pt x="2529314" y="601898"/>
                  <a:pt x="2529314" y="677074"/>
                </a:cubicBezTo>
                <a:cubicBezTo>
                  <a:pt x="2529314" y="677074"/>
                  <a:pt x="2529314" y="677074"/>
                  <a:pt x="2529314" y="1269235"/>
                </a:cubicBezTo>
                <a:cubicBezTo>
                  <a:pt x="2529314" y="1352508"/>
                  <a:pt x="2466890" y="1391831"/>
                  <a:pt x="2392907" y="1359447"/>
                </a:cubicBezTo>
                <a:cubicBezTo>
                  <a:pt x="2392907" y="1359447"/>
                  <a:pt x="2268060" y="1303932"/>
                  <a:pt x="2205636" y="1303932"/>
                </a:cubicBezTo>
                <a:cubicBezTo>
                  <a:pt x="2085413" y="1303932"/>
                  <a:pt x="1988309" y="1401084"/>
                  <a:pt x="1988309" y="1521366"/>
                </a:cubicBezTo>
                <a:cubicBezTo>
                  <a:pt x="1988309" y="1641649"/>
                  <a:pt x="2085413" y="1738801"/>
                  <a:pt x="2205636" y="1738801"/>
                </a:cubicBezTo>
                <a:cubicBezTo>
                  <a:pt x="2268060" y="1738801"/>
                  <a:pt x="2392907" y="1685599"/>
                  <a:pt x="2392907" y="1685599"/>
                </a:cubicBezTo>
                <a:cubicBezTo>
                  <a:pt x="2466890" y="1650902"/>
                  <a:pt x="2529314" y="1692538"/>
                  <a:pt x="2529314" y="1775811"/>
                </a:cubicBezTo>
                <a:cubicBezTo>
                  <a:pt x="2529314" y="1775811"/>
                  <a:pt x="2529314" y="1775811"/>
                  <a:pt x="2529314" y="2365659"/>
                </a:cubicBezTo>
                <a:cubicBezTo>
                  <a:pt x="2529314" y="2365659"/>
                  <a:pt x="2529314" y="2365659"/>
                  <a:pt x="2529314" y="2516012"/>
                </a:cubicBezTo>
                <a:cubicBezTo>
                  <a:pt x="2529314" y="2516012"/>
                  <a:pt x="2529314" y="2516012"/>
                  <a:pt x="2411403" y="2516012"/>
                </a:cubicBezTo>
                <a:cubicBezTo>
                  <a:pt x="2399843" y="2513699"/>
                  <a:pt x="2390595" y="2513699"/>
                  <a:pt x="2379035" y="2513699"/>
                </a:cubicBezTo>
                <a:cubicBezTo>
                  <a:pt x="2379035" y="2513699"/>
                  <a:pt x="2379035" y="2513699"/>
                  <a:pt x="1789478" y="2513699"/>
                </a:cubicBezTo>
                <a:cubicBezTo>
                  <a:pt x="1706247" y="2513699"/>
                  <a:pt x="1664631" y="2451244"/>
                  <a:pt x="1699311" y="2374911"/>
                </a:cubicBezTo>
                <a:cubicBezTo>
                  <a:pt x="1699311" y="2374911"/>
                  <a:pt x="1752486" y="2250002"/>
                  <a:pt x="1752486" y="2187548"/>
                </a:cubicBezTo>
                <a:cubicBezTo>
                  <a:pt x="1752486" y="2067265"/>
                  <a:pt x="1655383" y="1970114"/>
                  <a:pt x="1535160" y="1970114"/>
                </a:cubicBezTo>
                <a:cubicBezTo>
                  <a:pt x="1414936" y="1970114"/>
                  <a:pt x="1317833" y="2067265"/>
                  <a:pt x="1317833" y="2187548"/>
                </a:cubicBezTo>
                <a:cubicBezTo>
                  <a:pt x="1317833" y="2250002"/>
                  <a:pt x="1373321" y="2374911"/>
                  <a:pt x="1373321" y="2374911"/>
                </a:cubicBezTo>
                <a:cubicBezTo>
                  <a:pt x="1405688" y="2451244"/>
                  <a:pt x="1366385" y="2513699"/>
                  <a:pt x="1283153" y="2513699"/>
                </a:cubicBezTo>
                <a:cubicBezTo>
                  <a:pt x="1283153" y="2513699"/>
                  <a:pt x="1283153" y="2513699"/>
                  <a:pt x="693596" y="2513699"/>
                </a:cubicBezTo>
                <a:cubicBezTo>
                  <a:pt x="682036" y="2513699"/>
                  <a:pt x="670477" y="2513699"/>
                  <a:pt x="661229" y="2516012"/>
                </a:cubicBezTo>
                <a:cubicBezTo>
                  <a:pt x="661229" y="2516012"/>
                  <a:pt x="661229" y="2516012"/>
                  <a:pt x="541005" y="2516012"/>
                </a:cubicBezTo>
                <a:cubicBezTo>
                  <a:pt x="541005" y="2516012"/>
                  <a:pt x="541005" y="2516012"/>
                  <a:pt x="541005" y="2365659"/>
                </a:cubicBezTo>
                <a:cubicBezTo>
                  <a:pt x="541005" y="2365659"/>
                  <a:pt x="541005" y="2365659"/>
                  <a:pt x="541005" y="1775811"/>
                </a:cubicBezTo>
                <a:cubicBezTo>
                  <a:pt x="541005" y="1692538"/>
                  <a:pt x="480893" y="1650902"/>
                  <a:pt x="404598" y="1685599"/>
                </a:cubicBezTo>
                <a:cubicBezTo>
                  <a:pt x="393038" y="1690225"/>
                  <a:pt x="277439" y="1738801"/>
                  <a:pt x="217327" y="1738801"/>
                </a:cubicBezTo>
                <a:cubicBezTo>
                  <a:pt x="175711" y="1738801"/>
                  <a:pt x="138719" y="1727235"/>
                  <a:pt x="104040" y="1708730"/>
                </a:cubicBezTo>
                <a:cubicBezTo>
                  <a:pt x="101728" y="1706417"/>
                  <a:pt x="99416" y="1704104"/>
                  <a:pt x="94792" y="1701790"/>
                </a:cubicBezTo>
                <a:cubicBezTo>
                  <a:pt x="36992" y="1662467"/>
                  <a:pt x="0" y="1597700"/>
                  <a:pt x="0" y="1521366"/>
                </a:cubicBezTo>
                <a:cubicBezTo>
                  <a:pt x="0" y="1447346"/>
                  <a:pt x="36992" y="1380265"/>
                  <a:pt x="94792" y="1340942"/>
                </a:cubicBezTo>
                <a:cubicBezTo>
                  <a:pt x="99416" y="1338629"/>
                  <a:pt x="101728" y="1336316"/>
                  <a:pt x="104040" y="1336316"/>
                </a:cubicBezTo>
                <a:cubicBezTo>
                  <a:pt x="138719" y="1315498"/>
                  <a:pt x="175711" y="1303932"/>
                  <a:pt x="217327" y="1303932"/>
                </a:cubicBezTo>
                <a:cubicBezTo>
                  <a:pt x="277439" y="1303932"/>
                  <a:pt x="393038" y="1354821"/>
                  <a:pt x="404598" y="1359447"/>
                </a:cubicBezTo>
                <a:cubicBezTo>
                  <a:pt x="480893" y="1391831"/>
                  <a:pt x="541005" y="1350195"/>
                  <a:pt x="541005" y="1269235"/>
                </a:cubicBezTo>
                <a:cubicBezTo>
                  <a:pt x="541005" y="1269235"/>
                  <a:pt x="541005" y="1269235"/>
                  <a:pt x="541005" y="677074"/>
                </a:cubicBezTo>
                <a:cubicBezTo>
                  <a:pt x="541005" y="677074"/>
                  <a:pt x="541005" y="677074"/>
                  <a:pt x="541005" y="526721"/>
                </a:cubicBezTo>
                <a:lnTo>
                  <a:pt x="542389" y="526721"/>
                </a:lnTo>
                <a:lnTo>
                  <a:pt x="542389" y="539163"/>
                </a:lnTo>
                <a:cubicBezTo>
                  <a:pt x="542389" y="541005"/>
                  <a:pt x="542389" y="541005"/>
                  <a:pt x="542389" y="541005"/>
                </a:cubicBezTo>
                <a:cubicBezTo>
                  <a:pt x="694992" y="541005"/>
                  <a:pt x="694992" y="541005"/>
                  <a:pt x="694992" y="541005"/>
                </a:cubicBezTo>
                <a:cubicBezTo>
                  <a:pt x="1284593" y="541005"/>
                  <a:pt x="1284593" y="541005"/>
                  <a:pt x="1284593" y="541005"/>
                </a:cubicBezTo>
                <a:cubicBezTo>
                  <a:pt x="1367831" y="541005"/>
                  <a:pt x="1407137" y="480893"/>
                  <a:pt x="1374767" y="404598"/>
                </a:cubicBezTo>
                <a:cubicBezTo>
                  <a:pt x="1374767" y="404598"/>
                  <a:pt x="1319275" y="279751"/>
                  <a:pt x="1319275" y="217327"/>
                </a:cubicBezTo>
                <a:cubicBezTo>
                  <a:pt x="1319275" y="97104"/>
                  <a:pt x="1416386" y="0"/>
                  <a:pt x="1536618" y="0"/>
                </a:cubicBezTo>
                <a:close/>
              </a:path>
            </a:pathLst>
          </a:custGeom>
          <a:solidFill>
            <a:srgbClr val="3C78D8"/>
          </a:solidFill>
          <a:ln w="9525" cap="flat" cmpd="sng">
            <a:solidFill>
              <a:srgbClr val="3C7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375;p46"/>
          <p:cNvSpPr/>
          <p:nvPr/>
        </p:nvSpPr>
        <p:spPr>
          <a:xfrm>
            <a:off x="2001616" y="2316177"/>
            <a:ext cx="1831059" cy="1936671"/>
          </a:xfrm>
          <a:custGeom>
            <a:avLst/>
            <a:gdLst/>
            <a:ahLst/>
            <a:cxnLst/>
            <a:rect l="l" t="t" r="r" b="b"/>
            <a:pathLst>
              <a:path w="2318460" h="2307322" extrusionOk="0">
                <a:moveTo>
                  <a:pt x="0" y="0"/>
                </a:moveTo>
                <a:cubicBezTo>
                  <a:pt x="0" y="0"/>
                  <a:pt x="0" y="0"/>
                  <a:pt x="110201" y="0"/>
                </a:cubicBezTo>
                <a:cubicBezTo>
                  <a:pt x="118678" y="2119"/>
                  <a:pt x="129275" y="4239"/>
                  <a:pt x="137752" y="4239"/>
                </a:cubicBezTo>
                <a:cubicBezTo>
                  <a:pt x="137752" y="4239"/>
                  <a:pt x="137752" y="4239"/>
                  <a:pt x="680280" y="4239"/>
                </a:cubicBezTo>
                <a:cubicBezTo>
                  <a:pt x="754453" y="4239"/>
                  <a:pt x="792600" y="59339"/>
                  <a:pt x="760811" y="129274"/>
                </a:cubicBezTo>
                <a:cubicBezTo>
                  <a:pt x="760811" y="129274"/>
                  <a:pt x="712068" y="243714"/>
                  <a:pt x="712068" y="300934"/>
                </a:cubicBezTo>
                <a:cubicBezTo>
                  <a:pt x="712068" y="411134"/>
                  <a:pt x="801077" y="500143"/>
                  <a:pt x="911278" y="500143"/>
                </a:cubicBezTo>
                <a:cubicBezTo>
                  <a:pt x="1021479" y="500143"/>
                  <a:pt x="1110487" y="411134"/>
                  <a:pt x="1110487" y="300934"/>
                </a:cubicBezTo>
                <a:cubicBezTo>
                  <a:pt x="1110487" y="243714"/>
                  <a:pt x="1059625" y="129274"/>
                  <a:pt x="1059625" y="129274"/>
                </a:cubicBezTo>
                <a:cubicBezTo>
                  <a:pt x="1029956" y="59339"/>
                  <a:pt x="1068102" y="4239"/>
                  <a:pt x="1142276" y="4239"/>
                </a:cubicBezTo>
                <a:cubicBezTo>
                  <a:pt x="1142276" y="4239"/>
                  <a:pt x="1142276" y="4239"/>
                  <a:pt x="1684804" y="4239"/>
                </a:cubicBezTo>
                <a:cubicBezTo>
                  <a:pt x="1693281" y="4239"/>
                  <a:pt x="1703878" y="2119"/>
                  <a:pt x="1712355" y="0"/>
                </a:cubicBezTo>
                <a:cubicBezTo>
                  <a:pt x="1712355" y="0"/>
                  <a:pt x="1712355" y="0"/>
                  <a:pt x="1822556" y="0"/>
                </a:cubicBezTo>
                <a:cubicBezTo>
                  <a:pt x="1822556" y="0"/>
                  <a:pt x="1822556" y="0"/>
                  <a:pt x="1822556" y="137751"/>
                </a:cubicBezTo>
                <a:cubicBezTo>
                  <a:pt x="1822556" y="137751"/>
                  <a:pt x="1822556" y="137751"/>
                  <a:pt x="1822556" y="680279"/>
                </a:cubicBezTo>
                <a:cubicBezTo>
                  <a:pt x="1822556" y="754453"/>
                  <a:pt x="1879775" y="792599"/>
                  <a:pt x="1947591" y="762930"/>
                </a:cubicBezTo>
                <a:cubicBezTo>
                  <a:pt x="1947591" y="760811"/>
                  <a:pt x="1949711" y="760811"/>
                  <a:pt x="1949711" y="760811"/>
                </a:cubicBezTo>
                <a:cubicBezTo>
                  <a:pt x="1958188" y="758691"/>
                  <a:pt x="2064150" y="712068"/>
                  <a:pt x="2119251" y="712068"/>
                </a:cubicBezTo>
                <a:cubicBezTo>
                  <a:pt x="2157397" y="712068"/>
                  <a:pt x="2193424" y="722664"/>
                  <a:pt x="2223094" y="741737"/>
                </a:cubicBezTo>
                <a:cubicBezTo>
                  <a:pt x="2225213" y="741737"/>
                  <a:pt x="2229452" y="743857"/>
                  <a:pt x="2231571" y="745976"/>
                </a:cubicBezTo>
                <a:cubicBezTo>
                  <a:pt x="2284552" y="782003"/>
                  <a:pt x="2318460" y="841342"/>
                  <a:pt x="2318460" y="911277"/>
                </a:cubicBezTo>
                <a:cubicBezTo>
                  <a:pt x="2318460" y="979093"/>
                  <a:pt x="2284552" y="1040552"/>
                  <a:pt x="2231571" y="1076579"/>
                </a:cubicBezTo>
                <a:cubicBezTo>
                  <a:pt x="2229452" y="1078698"/>
                  <a:pt x="2225213" y="1080817"/>
                  <a:pt x="2223094" y="1080817"/>
                </a:cubicBezTo>
                <a:cubicBezTo>
                  <a:pt x="2193424" y="1099891"/>
                  <a:pt x="2157397" y="1110487"/>
                  <a:pt x="2119251" y="1110487"/>
                </a:cubicBezTo>
                <a:cubicBezTo>
                  <a:pt x="2064150" y="1110487"/>
                  <a:pt x="1958188" y="1063863"/>
                  <a:pt x="1949711" y="1061744"/>
                </a:cubicBezTo>
                <a:cubicBezTo>
                  <a:pt x="1949711" y="1061744"/>
                  <a:pt x="1947591" y="1059625"/>
                  <a:pt x="1947591" y="1059625"/>
                </a:cubicBezTo>
                <a:cubicBezTo>
                  <a:pt x="1879775" y="1029955"/>
                  <a:pt x="1822556" y="1068102"/>
                  <a:pt x="1822556" y="1142276"/>
                </a:cubicBezTo>
                <a:cubicBezTo>
                  <a:pt x="1822556" y="1142276"/>
                  <a:pt x="1822556" y="1142276"/>
                  <a:pt x="1822556" y="1684804"/>
                </a:cubicBezTo>
                <a:cubicBezTo>
                  <a:pt x="1822556" y="1684804"/>
                  <a:pt x="1822556" y="1684804"/>
                  <a:pt x="1822556" y="1822555"/>
                </a:cubicBezTo>
                <a:cubicBezTo>
                  <a:pt x="1822556" y="1822555"/>
                  <a:pt x="1822556" y="1822555"/>
                  <a:pt x="1821648" y="1822555"/>
                </a:cubicBezTo>
                <a:lnTo>
                  <a:pt x="1818252" y="1822555"/>
                </a:lnTo>
                <a:lnTo>
                  <a:pt x="1818252" y="1811020"/>
                </a:lnTo>
                <a:cubicBezTo>
                  <a:pt x="1818252" y="1809298"/>
                  <a:pt x="1818252" y="1809298"/>
                  <a:pt x="1818252" y="1809298"/>
                </a:cubicBezTo>
                <a:cubicBezTo>
                  <a:pt x="1680501" y="1809298"/>
                  <a:pt x="1680501" y="1809298"/>
                  <a:pt x="1680501" y="1809298"/>
                </a:cubicBezTo>
                <a:cubicBezTo>
                  <a:pt x="1137973" y="1809298"/>
                  <a:pt x="1137973" y="1809298"/>
                  <a:pt x="1137973" y="1809298"/>
                </a:cubicBezTo>
                <a:cubicBezTo>
                  <a:pt x="1061680" y="1809298"/>
                  <a:pt x="1025653" y="1866518"/>
                  <a:pt x="1055322" y="1936453"/>
                </a:cubicBezTo>
                <a:cubicBezTo>
                  <a:pt x="1055322" y="1936453"/>
                  <a:pt x="1106184" y="2050893"/>
                  <a:pt x="1106184" y="2108112"/>
                </a:cubicBezTo>
                <a:cubicBezTo>
                  <a:pt x="1106184" y="2218313"/>
                  <a:pt x="1017176" y="2307322"/>
                  <a:pt x="906974" y="2307322"/>
                </a:cubicBezTo>
                <a:cubicBezTo>
                  <a:pt x="796773" y="2307322"/>
                  <a:pt x="707765" y="2218313"/>
                  <a:pt x="707765" y="2108112"/>
                </a:cubicBezTo>
                <a:cubicBezTo>
                  <a:pt x="707765" y="2050893"/>
                  <a:pt x="756508" y="1936453"/>
                  <a:pt x="756508" y="1936453"/>
                </a:cubicBezTo>
                <a:cubicBezTo>
                  <a:pt x="788296" y="1866518"/>
                  <a:pt x="750150" y="1809298"/>
                  <a:pt x="673857" y="1809298"/>
                </a:cubicBezTo>
                <a:cubicBezTo>
                  <a:pt x="133448" y="1809298"/>
                  <a:pt x="133448" y="1809298"/>
                  <a:pt x="133448" y="1809298"/>
                </a:cubicBezTo>
                <a:cubicBezTo>
                  <a:pt x="64573" y="1809298"/>
                  <a:pt x="30135" y="1809298"/>
                  <a:pt x="12916" y="1809298"/>
                </a:cubicBezTo>
                <a:lnTo>
                  <a:pt x="0" y="1809298"/>
                </a:lnTo>
                <a:lnTo>
                  <a:pt x="0" y="1805336"/>
                </a:lnTo>
                <a:cubicBezTo>
                  <a:pt x="0" y="1788117"/>
                  <a:pt x="0" y="1753680"/>
                  <a:pt x="0" y="1684804"/>
                </a:cubicBezTo>
                <a:cubicBezTo>
                  <a:pt x="0" y="1684804"/>
                  <a:pt x="0" y="1684804"/>
                  <a:pt x="0" y="1142276"/>
                </a:cubicBezTo>
                <a:cubicBezTo>
                  <a:pt x="0" y="1068102"/>
                  <a:pt x="57220" y="1029955"/>
                  <a:pt x="127155" y="1059625"/>
                </a:cubicBezTo>
                <a:cubicBezTo>
                  <a:pt x="127155" y="1059625"/>
                  <a:pt x="241595" y="1110487"/>
                  <a:pt x="298815" y="1110487"/>
                </a:cubicBezTo>
                <a:cubicBezTo>
                  <a:pt x="406896" y="1110487"/>
                  <a:pt x="498024" y="1021478"/>
                  <a:pt x="498024" y="911277"/>
                </a:cubicBezTo>
                <a:cubicBezTo>
                  <a:pt x="498024" y="801076"/>
                  <a:pt x="406896" y="712068"/>
                  <a:pt x="298815" y="712068"/>
                </a:cubicBezTo>
                <a:cubicBezTo>
                  <a:pt x="241595" y="712068"/>
                  <a:pt x="127155" y="760811"/>
                  <a:pt x="127155" y="760811"/>
                </a:cubicBezTo>
                <a:cubicBezTo>
                  <a:pt x="57220" y="792599"/>
                  <a:pt x="0" y="754453"/>
                  <a:pt x="0" y="680279"/>
                </a:cubicBezTo>
                <a:cubicBezTo>
                  <a:pt x="0" y="680279"/>
                  <a:pt x="0" y="680279"/>
                  <a:pt x="0" y="137751"/>
                </a:cubicBezTo>
                <a:cubicBezTo>
                  <a:pt x="0" y="137751"/>
                  <a:pt x="0" y="137751"/>
                  <a:pt x="0" y="0"/>
                </a:cubicBezTo>
                <a:close/>
              </a:path>
            </a:pathLst>
          </a:custGeom>
          <a:solidFill>
            <a:srgbClr val="00B050"/>
          </a:solidFill>
          <a:ln w="952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376;p46"/>
          <p:cNvSpPr/>
          <p:nvPr/>
        </p:nvSpPr>
        <p:spPr>
          <a:xfrm>
            <a:off x="1596012" y="3807717"/>
            <a:ext cx="1827944" cy="1915022"/>
          </a:xfrm>
          <a:custGeom>
            <a:avLst/>
            <a:gdLst/>
            <a:ahLst/>
            <a:cxnLst/>
            <a:rect l="l" t="t" r="r" b="b"/>
            <a:pathLst>
              <a:path w="1094" h="1094" extrusionOk="0">
                <a:moveTo>
                  <a:pt x="94" y="524"/>
                </a:moveTo>
                <a:cubicBezTo>
                  <a:pt x="121" y="524"/>
                  <a:pt x="174" y="501"/>
                  <a:pt x="174" y="501"/>
                </a:cubicBezTo>
                <a:cubicBezTo>
                  <a:pt x="207" y="486"/>
                  <a:pt x="234" y="504"/>
                  <a:pt x="234" y="540"/>
                </a:cubicBezTo>
                <a:cubicBezTo>
                  <a:pt x="234" y="795"/>
                  <a:pt x="234" y="795"/>
                  <a:pt x="234" y="795"/>
                </a:cubicBezTo>
                <a:cubicBezTo>
                  <a:pt x="234" y="795"/>
                  <a:pt x="234" y="795"/>
                  <a:pt x="234" y="795"/>
                </a:cubicBezTo>
                <a:cubicBezTo>
                  <a:pt x="234" y="860"/>
                  <a:pt x="234" y="860"/>
                  <a:pt x="234" y="860"/>
                </a:cubicBezTo>
                <a:cubicBezTo>
                  <a:pt x="299" y="860"/>
                  <a:pt x="299" y="860"/>
                  <a:pt x="299" y="860"/>
                </a:cubicBezTo>
                <a:cubicBezTo>
                  <a:pt x="299" y="860"/>
                  <a:pt x="299" y="860"/>
                  <a:pt x="299" y="860"/>
                </a:cubicBezTo>
                <a:cubicBezTo>
                  <a:pt x="554" y="860"/>
                  <a:pt x="554" y="860"/>
                  <a:pt x="554" y="860"/>
                </a:cubicBezTo>
                <a:cubicBezTo>
                  <a:pt x="590" y="860"/>
                  <a:pt x="608" y="887"/>
                  <a:pt x="593" y="919"/>
                </a:cubicBezTo>
                <a:cubicBezTo>
                  <a:pt x="593" y="919"/>
                  <a:pt x="593" y="920"/>
                  <a:pt x="593" y="920"/>
                </a:cubicBezTo>
                <a:cubicBezTo>
                  <a:pt x="591" y="924"/>
                  <a:pt x="570" y="974"/>
                  <a:pt x="570" y="1000"/>
                </a:cubicBezTo>
                <a:cubicBezTo>
                  <a:pt x="570" y="1000"/>
                  <a:pt x="570" y="1000"/>
                  <a:pt x="570" y="1000"/>
                </a:cubicBezTo>
                <a:cubicBezTo>
                  <a:pt x="570" y="1000"/>
                  <a:pt x="570" y="1000"/>
                  <a:pt x="570" y="1000"/>
                </a:cubicBezTo>
                <a:cubicBezTo>
                  <a:pt x="570" y="1000"/>
                  <a:pt x="570" y="1000"/>
                  <a:pt x="570" y="1000"/>
                </a:cubicBezTo>
                <a:cubicBezTo>
                  <a:pt x="570" y="1018"/>
                  <a:pt x="575" y="1035"/>
                  <a:pt x="583" y="1049"/>
                </a:cubicBezTo>
                <a:cubicBezTo>
                  <a:pt x="584" y="1050"/>
                  <a:pt x="585" y="1052"/>
                  <a:pt x="586" y="1053"/>
                </a:cubicBezTo>
                <a:cubicBezTo>
                  <a:pt x="603" y="1078"/>
                  <a:pt x="631" y="1094"/>
                  <a:pt x="664" y="1094"/>
                </a:cubicBezTo>
                <a:cubicBezTo>
                  <a:pt x="696" y="1094"/>
                  <a:pt x="725" y="1078"/>
                  <a:pt x="742" y="1053"/>
                </a:cubicBezTo>
                <a:cubicBezTo>
                  <a:pt x="743" y="1052"/>
                  <a:pt x="744" y="1050"/>
                  <a:pt x="744" y="1049"/>
                </a:cubicBezTo>
                <a:cubicBezTo>
                  <a:pt x="753" y="1035"/>
                  <a:pt x="758" y="1018"/>
                  <a:pt x="758" y="1000"/>
                </a:cubicBezTo>
                <a:cubicBezTo>
                  <a:pt x="758" y="1000"/>
                  <a:pt x="758" y="1000"/>
                  <a:pt x="758" y="1000"/>
                </a:cubicBezTo>
                <a:cubicBezTo>
                  <a:pt x="758" y="1000"/>
                  <a:pt x="758" y="1000"/>
                  <a:pt x="758" y="1000"/>
                </a:cubicBezTo>
                <a:cubicBezTo>
                  <a:pt x="758" y="1000"/>
                  <a:pt x="758" y="1000"/>
                  <a:pt x="758" y="1000"/>
                </a:cubicBezTo>
                <a:cubicBezTo>
                  <a:pt x="758" y="974"/>
                  <a:pt x="736" y="924"/>
                  <a:pt x="734" y="920"/>
                </a:cubicBezTo>
                <a:cubicBezTo>
                  <a:pt x="734" y="920"/>
                  <a:pt x="734" y="919"/>
                  <a:pt x="734" y="919"/>
                </a:cubicBezTo>
                <a:cubicBezTo>
                  <a:pt x="720" y="887"/>
                  <a:pt x="738" y="860"/>
                  <a:pt x="773" y="860"/>
                </a:cubicBezTo>
                <a:cubicBezTo>
                  <a:pt x="1029" y="860"/>
                  <a:pt x="1029" y="860"/>
                  <a:pt x="1029" y="860"/>
                </a:cubicBezTo>
                <a:cubicBezTo>
                  <a:pt x="1029" y="860"/>
                  <a:pt x="1029" y="860"/>
                  <a:pt x="1029" y="860"/>
                </a:cubicBezTo>
                <a:cubicBezTo>
                  <a:pt x="1094" y="860"/>
                  <a:pt x="1094" y="860"/>
                  <a:pt x="1094" y="860"/>
                </a:cubicBezTo>
                <a:cubicBezTo>
                  <a:pt x="1094" y="808"/>
                  <a:pt x="1094" y="808"/>
                  <a:pt x="1094" y="808"/>
                </a:cubicBezTo>
                <a:cubicBezTo>
                  <a:pt x="1093" y="804"/>
                  <a:pt x="1092" y="799"/>
                  <a:pt x="1092" y="795"/>
                </a:cubicBezTo>
                <a:cubicBezTo>
                  <a:pt x="1092" y="540"/>
                  <a:pt x="1092" y="540"/>
                  <a:pt x="1092" y="540"/>
                </a:cubicBezTo>
                <a:cubicBezTo>
                  <a:pt x="1092" y="504"/>
                  <a:pt x="1065" y="486"/>
                  <a:pt x="1033" y="501"/>
                </a:cubicBezTo>
                <a:cubicBezTo>
                  <a:pt x="1033" y="501"/>
                  <a:pt x="979" y="524"/>
                  <a:pt x="952" y="524"/>
                </a:cubicBezTo>
                <a:cubicBezTo>
                  <a:pt x="900" y="524"/>
                  <a:pt x="858" y="482"/>
                  <a:pt x="858" y="430"/>
                </a:cubicBezTo>
                <a:cubicBezTo>
                  <a:pt x="858" y="378"/>
                  <a:pt x="900" y="336"/>
                  <a:pt x="952" y="336"/>
                </a:cubicBezTo>
                <a:cubicBezTo>
                  <a:pt x="979" y="336"/>
                  <a:pt x="1033" y="360"/>
                  <a:pt x="1033" y="360"/>
                </a:cubicBezTo>
                <a:cubicBezTo>
                  <a:pt x="1065" y="374"/>
                  <a:pt x="1092" y="356"/>
                  <a:pt x="1092" y="321"/>
                </a:cubicBezTo>
                <a:cubicBezTo>
                  <a:pt x="1092" y="65"/>
                  <a:pt x="1092" y="65"/>
                  <a:pt x="1092" y="65"/>
                </a:cubicBezTo>
                <a:cubicBezTo>
                  <a:pt x="1092" y="61"/>
                  <a:pt x="1093" y="56"/>
                  <a:pt x="1094" y="52"/>
                </a:cubicBezTo>
                <a:cubicBezTo>
                  <a:pt x="1094" y="0"/>
                  <a:pt x="1094" y="0"/>
                  <a:pt x="1094" y="0"/>
                </a:cubicBezTo>
                <a:cubicBezTo>
                  <a:pt x="1029" y="0"/>
                  <a:pt x="1029" y="0"/>
                  <a:pt x="1029" y="0"/>
                </a:cubicBezTo>
                <a:cubicBezTo>
                  <a:pt x="773" y="0"/>
                  <a:pt x="773" y="0"/>
                  <a:pt x="773" y="0"/>
                </a:cubicBezTo>
                <a:cubicBezTo>
                  <a:pt x="737" y="0"/>
                  <a:pt x="720" y="27"/>
                  <a:pt x="734" y="60"/>
                </a:cubicBezTo>
                <a:cubicBezTo>
                  <a:pt x="734" y="60"/>
                  <a:pt x="758" y="114"/>
                  <a:pt x="758" y="141"/>
                </a:cubicBezTo>
                <a:cubicBezTo>
                  <a:pt x="758" y="193"/>
                  <a:pt x="716" y="235"/>
                  <a:pt x="664" y="235"/>
                </a:cubicBezTo>
                <a:cubicBezTo>
                  <a:pt x="612" y="235"/>
                  <a:pt x="570" y="193"/>
                  <a:pt x="570" y="141"/>
                </a:cubicBezTo>
                <a:cubicBezTo>
                  <a:pt x="570" y="114"/>
                  <a:pt x="593" y="60"/>
                  <a:pt x="593" y="60"/>
                </a:cubicBezTo>
                <a:cubicBezTo>
                  <a:pt x="608" y="27"/>
                  <a:pt x="590" y="0"/>
                  <a:pt x="554" y="0"/>
                </a:cubicBezTo>
                <a:cubicBezTo>
                  <a:pt x="299" y="0"/>
                  <a:pt x="299" y="0"/>
                  <a:pt x="299" y="0"/>
                </a:cubicBezTo>
                <a:cubicBezTo>
                  <a:pt x="234" y="0"/>
                  <a:pt x="234" y="0"/>
                  <a:pt x="234" y="0"/>
                </a:cubicBezTo>
                <a:cubicBezTo>
                  <a:pt x="234" y="65"/>
                  <a:pt x="234" y="65"/>
                  <a:pt x="234" y="65"/>
                </a:cubicBezTo>
                <a:cubicBezTo>
                  <a:pt x="234" y="321"/>
                  <a:pt x="234" y="321"/>
                  <a:pt x="234" y="321"/>
                </a:cubicBezTo>
                <a:cubicBezTo>
                  <a:pt x="234" y="356"/>
                  <a:pt x="207" y="374"/>
                  <a:pt x="174" y="360"/>
                </a:cubicBezTo>
                <a:cubicBezTo>
                  <a:pt x="174" y="360"/>
                  <a:pt x="121" y="336"/>
                  <a:pt x="94" y="336"/>
                </a:cubicBezTo>
                <a:cubicBezTo>
                  <a:pt x="42" y="336"/>
                  <a:pt x="0" y="378"/>
                  <a:pt x="0" y="430"/>
                </a:cubicBezTo>
                <a:cubicBezTo>
                  <a:pt x="0" y="482"/>
                  <a:pt x="42" y="524"/>
                  <a:pt x="94" y="524"/>
                </a:cubicBezTo>
                <a:close/>
              </a:path>
            </a:pathLst>
          </a:custGeom>
          <a:solidFill>
            <a:srgbClr val="FF6600"/>
          </a:solidFill>
          <a:ln w="9525" cap="flat" cmpd="sng">
            <a:solidFill>
              <a:srgbClr val="B45F0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377;p46"/>
          <p:cNvSpPr/>
          <p:nvPr/>
        </p:nvSpPr>
        <p:spPr>
          <a:xfrm>
            <a:off x="479441" y="1902999"/>
            <a:ext cx="1927099" cy="1904239"/>
          </a:xfrm>
          <a:custGeom>
            <a:avLst/>
            <a:gdLst/>
            <a:ahLst/>
            <a:cxnLst/>
            <a:rect l="l" t="t" r="r" b="b"/>
            <a:pathLst>
              <a:path w="1095" h="1094" extrusionOk="0">
                <a:moveTo>
                  <a:pt x="1000" y="571"/>
                </a:moveTo>
                <a:cubicBezTo>
                  <a:pt x="974" y="571"/>
                  <a:pt x="920" y="594"/>
                  <a:pt x="920" y="594"/>
                </a:cubicBezTo>
                <a:cubicBezTo>
                  <a:pt x="887" y="609"/>
                  <a:pt x="860" y="591"/>
                  <a:pt x="860" y="555"/>
                </a:cubicBezTo>
                <a:cubicBezTo>
                  <a:pt x="860" y="300"/>
                  <a:pt x="860" y="300"/>
                  <a:pt x="860" y="300"/>
                </a:cubicBezTo>
                <a:cubicBezTo>
                  <a:pt x="860" y="300"/>
                  <a:pt x="860" y="300"/>
                  <a:pt x="860" y="300"/>
                </a:cubicBezTo>
                <a:cubicBezTo>
                  <a:pt x="860" y="235"/>
                  <a:pt x="860" y="235"/>
                  <a:pt x="860" y="235"/>
                </a:cubicBezTo>
                <a:cubicBezTo>
                  <a:pt x="795" y="235"/>
                  <a:pt x="795" y="235"/>
                  <a:pt x="795" y="235"/>
                </a:cubicBezTo>
                <a:cubicBezTo>
                  <a:pt x="795" y="235"/>
                  <a:pt x="795" y="235"/>
                  <a:pt x="795" y="235"/>
                </a:cubicBezTo>
                <a:cubicBezTo>
                  <a:pt x="540" y="235"/>
                  <a:pt x="540" y="235"/>
                  <a:pt x="540" y="235"/>
                </a:cubicBezTo>
                <a:cubicBezTo>
                  <a:pt x="504" y="235"/>
                  <a:pt x="486" y="208"/>
                  <a:pt x="501" y="175"/>
                </a:cubicBezTo>
                <a:cubicBezTo>
                  <a:pt x="501" y="175"/>
                  <a:pt x="501" y="175"/>
                  <a:pt x="501" y="175"/>
                </a:cubicBezTo>
                <a:cubicBezTo>
                  <a:pt x="503" y="171"/>
                  <a:pt x="524" y="120"/>
                  <a:pt x="524" y="94"/>
                </a:cubicBezTo>
                <a:cubicBezTo>
                  <a:pt x="524" y="94"/>
                  <a:pt x="524" y="94"/>
                  <a:pt x="524" y="94"/>
                </a:cubicBezTo>
                <a:cubicBezTo>
                  <a:pt x="524" y="94"/>
                  <a:pt x="524" y="94"/>
                  <a:pt x="524" y="94"/>
                </a:cubicBezTo>
                <a:cubicBezTo>
                  <a:pt x="524" y="94"/>
                  <a:pt x="524" y="94"/>
                  <a:pt x="524" y="94"/>
                </a:cubicBezTo>
                <a:cubicBezTo>
                  <a:pt x="524" y="77"/>
                  <a:pt x="519" y="60"/>
                  <a:pt x="511" y="46"/>
                </a:cubicBezTo>
                <a:cubicBezTo>
                  <a:pt x="510" y="44"/>
                  <a:pt x="509" y="43"/>
                  <a:pt x="508" y="42"/>
                </a:cubicBezTo>
                <a:cubicBezTo>
                  <a:pt x="491" y="17"/>
                  <a:pt x="463" y="0"/>
                  <a:pt x="430" y="0"/>
                </a:cubicBezTo>
                <a:cubicBezTo>
                  <a:pt x="398" y="0"/>
                  <a:pt x="369" y="17"/>
                  <a:pt x="352" y="42"/>
                </a:cubicBezTo>
                <a:cubicBezTo>
                  <a:pt x="351" y="43"/>
                  <a:pt x="351" y="44"/>
                  <a:pt x="350" y="46"/>
                </a:cubicBezTo>
                <a:cubicBezTo>
                  <a:pt x="341" y="60"/>
                  <a:pt x="336" y="77"/>
                  <a:pt x="336" y="94"/>
                </a:cubicBezTo>
                <a:cubicBezTo>
                  <a:pt x="336" y="94"/>
                  <a:pt x="336" y="94"/>
                  <a:pt x="336" y="94"/>
                </a:cubicBezTo>
                <a:cubicBezTo>
                  <a:pt x="336" y="94"/>
                  <a:pt x="336" y="94"/>
                  <a:pt x="336" y="94"/>
                </a:cubicBezTo>
                <a:cubicBezTo>
                  <a:pt x="336" y="94"/>
                  <a:pt x="336" y="94"/>
                  <a:pt x="336" y="94"/>
                </a:cubicBezTo>
                <a:cubicBezTo>
                  <a:pt x="336" y="120"/>
                  <a:pt x="358" y="171"/>
                  <a:pt x="360" y="175"/>
                </a:cubicBezTo>
                <a:cubicBezTo>
                  <a:pt x="360" y="175"/>
                  <a:pt x="360" y="175"/>
                  <a:pt x="360" y="175"/>
                </a:cubicBezTo>
                <a:cubicBezTo>
                  <a:pt x="374" y="208"/>
                  <a:pt x="357" y="235"/>
                  <a:pt x="321" y="235"/>
                </a:cubicBezTo>
                <a:cubicBezTo>
                  <a:pt x="66" y="235"/>
                  <a:pt x="66" y="235"/>
                  <a:pt x="66" y="235"/>
                </a:cubicBezTo>
                <a:cubicBezTo>
                  <a:pt x="66" y="235"/>
                  <a:pt x="66" y="235"/>
                  <a:pt x="65" y="235"/>
                </a:cubicBezTo>
                <a:cubicBezTo>
                  <a:pt x="0" y="235"/>
                  <a:pt x="0" y="235"/>
                  <a:pt x="0" y="235"/>
                </a:cubicBezTo>
                <a:cubicBezTo>
                  <a:pt x="0" y="286"/>
                  <a:pt x="0" y="286"/>
                  <a:pt x="0" y="286"/>
                </a:cubicBezTo>
                <a:cubicBezTo>
                  <a:pt x="1" y="291"/>
                  <a:pt x="2" y="295"/>
                  <a:pt x="2" y="300"/>
                </a:cubicBezTo>
                <a:cubicBezTo>
                  <a:pt x="2" y="555"/>
                  <a:pt x="2" y="555"/>
                  <a:pt x="2" y="555"/>
                </a:cubicBezTo>
                <a:cubicBezTo>
                  <a:pt x="2" y="591"/>
                  <a:pt x="29" y="609"/>
                  <a:pt x="62" y="594"/>
                </a:cubicBezTo>
                <a:cubicBezTo>
                  <a:pt x="62" y="594"/>
                  <a:pt x="115" y="571"/>
                  <a:pt x="142" y="571"/>
                </a:cubicBezTo>
                <a:cubicBezTo>
                  <a:pt x="194" y="571"/>
                  <a:pt x="236" y="613"/>
                  <a:pt x="236" y="665"/>
                </a:cubicBezTo>
                <a:cubicBezTo>
                  <a:pt x="236" y="717"/>
                  <a:pt x="194" y="759"/>
                  <a:pt x="142" y="759"/>
                </a:cubicBezTo>
                <a:cubicBezTo>
                  <a:pt x="115" y="759"/>
                  <a:pt x="62" y="735"/>
                  <a:pt x="62" y="735"/>
                </a:cubicBezTo>
                <a:cubicBezTo>
                  <a:pt x="29" y="721"/>
                  <a:pt x="2" y="738"/>
                  <a:pt x="2" y="774"/>
                </a:cubicBezTo>
                <a:cubicBezTo>
                  <a:pt x="2" y="1029"/>
                  <a:pt x="2" y="1029"/>
                  <a:pt x="2" y="1029"/>
                </a:cubicBezTo>
                <a:cubicBezTo>
                  <a:pt x="2" y="1034"/>
                  <a:pt x="1" y="1039"/>
                  <a:pt x="0" y="1043"/>
                </a:cubicBezTo>
                <a:cubicBezTo>
                  <a:pt x="0" y="1094"/>
                  <a:pt x="0" y="1094"/>
                  <a:pt x="0" y="1094"/>
                </a:cubicBezTo>
                <a:cubicBezTo>
                  <a:pt x="66" y="1094"/>
                  <a:pt x="66" y="1094"/>
                  <a:pt x="66" y="1094"/>
                </a:cubicBezTo>
                <a:cubicBezTo>
                  <a:pt x="321" y="1094"/>
                  <a:pt x="321" y="1094"/>
                  <a:pt x="321" y="1094"/>
                </a:cubicBezTo>
                <a:cubicBezTo>
                  <a:pt x="357" y="1094"/>
                  <a:pt x="374" y="1068"/>
                  <a:pt x="360" y="1035"/>
                </a:cubicBezTo>
                <a:cubicBezTo>
                  <a:pt x="360" y="1035"/>
                  <a:pt x="336" y="981"/>
                  <a:pt x="336" y="954"/>
                </a:cubicBezTo>
                <a:cubicBezTo>
                  <a:pt x="336" y="902"/>
                  <a:pt x="378" y="860"/>
                  <a:pt x="430" y="860"/>
                </a:cubicBezTo>
                <a:cubicBezTo>
                  <a:pt x="482" y="860"/>
                  <a:pt x="524" y="902"/>
                  <a:pt x="524" y="954"/>
                </a:cubicBezTo>
                <a:cubicBezTo>
                  <a:pt x="524" y="981"/>
                  <a:pt x="501" y="1035"/>
                  <a:pt x="501" y="1035"/>
                </a:cubicBezTo>
                <a:cubicBezTo>
                  <a:pt x="486" y="1068"/>
                  <a:pt x="504" y="1094"/>
                  <a:pt x="540" y="1094"/>
                </a:cubicBezTo>
                <a:cubicBezTo>
                  <a:pt x="795" y="1094"/>
                  <a:pt x="795" y="1094"/>
                  <a:pt x="795" y="1094"/>
                </a:cubicBezTo>
                <a:cubicBezTo>
                  <a:pt x="860" y="1094"/>
                  <a:pt x="860" y="1094"/>
                  <a:pt x="860" y="1094"/>
                </a:cubicBezTo>
                <a:cubicBezTo>
                  <a:pt x="860" y="1029"/>
                  <a:pt x="860" y="1029"/>
                  <a:pt x="860" y="1029"/>
                </a:cubicBezTo>
                <a:cubicBezTo>
                  <a:pt x="860" y="774"/>
                  <a:pt x="860" y="774"/>
                  <a:pt x="860" y="774"/>
                </a:cubicBezTo>
                <a:cubicBezTo>
                  <a:pt x="860" y="738"/>
                  <a:pt x="887" y="721"/>
                  <a:pt x="920" y="735"/>
                </a:cubicBezTo>
                <a:cubicBezTo>
                  <a:pt x="920" y="735"/>
                  <a:pt x="974" y="759"/>
                  <a:pt x="1000" y="759"/>
                </a:cubicBezTo>
                <a:cubicBezTo>
                  <a:pt x="1052" y="759"/>
                  <a:pt x="1095" y="717"/>
                  <a:pt x="1095" y="665"/>
                </a:cubicBezTo>
                <a:cubicBezTo>
                  <a:pt x="1095" y="613"/>
                  <a:pt x="1052" y="571"/>
                  <a:pt x="1000" y="571"/>
                </a:cubicBezTo>
                <a:close/>
              </a:path>
            </a:pathLst>
          </a:custGeom>
          <a:solidFill>
            <a:srgbClr val="CC00CC"/>
          </a:solidFill>
          <a:ln w="9525" cap="flat" cmpd="sng">
            <a:solidFill>
              <a:srgbClr val="674EA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379;p46"/>
          <p:cNvSpPr txBox="1"/>
          <p:nvPr/>
        </p:nvSpPr>
        <p:spPr>
          <a:xfrm>
            <a:off x="2330276" y="2573028"/>
            <a:ext cx="1176900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Teachers</a:t>
            </a:r>
            <a:endParaRPr lang="en-GB" sz="1800">
              <a:solidFill>
                <a:schemeClr val="lt1"/>
              </a:solidFill>
              <a:latin typeface="Gill Sans"/>
              <a:ea typeface="Gill Sans"/>
              <a:cs typeface="Gill Sans"/>
            </a:endParaRPr>
          </a:p>
          <a:p>
            <a:r>
              <a:rPr lang="en-GB" sz="1800">
                <a:solidFill>
                  <a:schemeClr val="lt1"/>
                </a:solidFill>
                <a:latin typeface="Gill Sans"/>
                <a:ea typeface="Gill Sans"/>
                <a:cs typeface="Gill Sans"/>
              </a:rPr>
              <a:t>      &amp; </a:t>
            </a:r>
          </a:p>
          <a:p>
            <a:r>
              <a:rPr lang="en-GB" sz="1800">
                <a:solidFill>
                  <a:schemeClr val="lt1"/>
                </a:solidFill>
                <a:latin typeface="Gill Sans"/>
                <a:ea typeface="Gill Sans"/>
                <a:cs typeface="Gill Sans"/>
              </a:rPr>
              <a:t>Support Staff</a:t>
            </a:r>
          </a:p>
        </p:txBody>
      </p:sp>
      <p:sp>
        <p:nvSpPr>
          <p:cNvPr id="18" name="Google Shape;380;p46"/>
          <p:cNvSpPr txBox="1"/>
          <p:nvPr/>
        </p:nvSpPr>
        <p:spPr>
          <a:xfrm>
            <a:off x="466538" y="3867036"/>
            <a:ext cx="1530600" cy="1015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Gill Sans"/>
                <a:ea typeface="Gill Sans"/>
                <a:cs typeface="Gill Sans"/>
              </a:rPr>
              <a:t>Mentors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&amp;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Gill Sans"/>
                <a:ea typeface="Gill Sans"/>
                <a:cs typeface="Gill Sans"/>
              </a:rPr>
              <a:t>APLs</a:t>
            </a:r>
          </a:p>
        </p:txBody>
      </p:sp>
      <p:sp>
        <p:nvSpPr>
          <p:cNvPr id="19" name="Google Shape;381;p46"/>
          <p:cNvSpPr txBox="1"/>
          <p:nvPr/>
        </p:nvSpPr>
        <p:spPr>
          <a:xfrm>
            <a:off x="2115650" y="4122183"/>
            <a:ext cx="1362900" cy="1015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r>
              <a:rPr lang="en-GB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Parents </a:t>
            </a:r>
            <a:endParaRPr lang="en-GB" sz="1800">
              <a:solidFill>
                <a:schemeClr val="lt1"/>
              </a:solidFill>
              <a:latin typeface="Gill Sans"/>
              <a:ea typeface="Gill Sans"/>
              <a:cs typeface="Gill Sans"/>
            </a:endParaRPr>
          </a:p>
          <a:p>
            <a:r>
              <a:rPr lang="en-GB" sz="1800">
                <a:solidFill>
                  <a:schemeClr val="lt1"/>
                </a:solidFill>
                <a:latin typeface="Gill Sans"/>
                <a:ea typeface="Gill Sans"/>
                <a:cs typeface="Gill Sans"/>
              </a:rPr>
              <a:t>&amp;</a:t>
            </a:r>
          </a:p>
          <a:p>
            <a:r>
              <a:rPr lang="en-GB" sz="1800">
                <a:solidFill>
                  <a:schemeClr val="lt1"/>
                </a:solidFill>
                <a:latin typeface="Gill Sans"/>
                <a:ea typeface="Gill Sans"/>
                <a:cs typeface="Gill Sans"/>
              </a:rPr>
              <a:t>Carers</a:t>
            </a:r>
          </a:p>
        </p:txBody>
      </p:sp>
      <p:sp>
        <p:nvSpPr>
          <p:cNvPr id="20" name="Google Shape;378;p46"/>
          <p:cNvSpPr txBox="1"/>
          <p:nvPr/>
        </p:nvSpPr>
        <p:spPr>
          <a:xfrm>
            <a:off x="911457" y="2834679"/>
            <a:ext cx="11769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Students</a:t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29242511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42"/>
          <p:cNvPicPr preferRelativeResize="0"/>
          <p:nvPr/>
        </p:nvPicPr>
        <p:blipFill rotWithShape="1">
          <a:blip r:embed="rId3">
            <a:alphaModFix amt="50000"/>
          </a:blip>
          <a:srcRect t="7720" b="7712"/>
          <a:stretch/>
        </p:blipFill>
        <p:spPr>
          <a:xfrm>
            <a:off x="0" y="857251"/>
            <a:ext cx="9144004" cy="5143497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42"/>
          <p:cNvSpPr txBox="1">
            <a:spLocks noGrp="1"/>
          </p:cNvSpPr>
          <p:nvPr>
            <p:ph type="ctrTitle"/>
          </p:nvPr>
        </p:nvSpPr>
        <p:spPr>
          <a:xfrm>
            <a:off x="78625" y="2156100"/>
            <a:ext cx="8812200" cy="25458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-GB" sz="4400" dirty="0"/>
              <a:t>“Coming to the end of year 11 was stressful, but everyone stuck together throughout. I wouldn’t have wanted to do my GCSEs anywhere else.”</a:t>
            </a:r>
            <a:endParaRPr sz="4400" dirty="0"/>
          </a:p>
        </p:txBody>
      </p:sp>
    </p:spTree>
    <p:extLst>
      <p:ext uri="{BB962C8B-B14F-4D97-AF65-F5344CB8AC3E}">
        <p14:creationId xmlns:p14="http://schemas.microsoft.com/office/powerpoint/2010/main" val="3931204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>
            <a:extLst>
              <a:ext uri="{FF2B5EF4-FFF2-40B4-BE49-F238E27FC236}">
                <a16:creationId xmlns:a16="http://schemas.microsoft.com/office/drawing/2014/main" id="{8E952F26-29DB-8C51-C89A-67C81BE23930}"/>
              </a:ext>
            </a:extLst>
          </p:cNvPr>
          <p:cNvSpPr txBox="1">
            <a:spLocks/>
          </p:cNvSpPr>
          <p:nvPr/>
        </p:nvSpPr>
        <p:spPr>
          <a:xfrm>
            <a:off x="-5347" y="6467515"/>
            <a:ext cx="9154694" cy="395468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28F2BE-024E-B8BE-9AD3-2BEC6C806F3A}"/>
              </a:ext>
            </a:extLst>
          </p:cNvPr>
          <p:cNvSpPr txBox="1">
            <a:spLocks/>
          </p:cNvSpPr>
          <p:nvPr/>
        </p:nvSpPr>
        <p:spPr>
          <a:xfrm>
            <a:off x="1507679" y="228599"/>
            <a:ext cx="7258495" cy="990600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>
                <a:solidFill>
                  <a:schemeClr val="bg1"/>
                </a:solidFill>
              </a:rPr>
              <a:t>What next…?</a:t>
            </a:r>
            <a:endParaRPr lang="en-US" b="1">
              <a:solidFill>
                <a:schemeClr val="bg1"/>
              </a:solidFill>
            </a:endParaRPr>
          </a:p>
        </p:txBody>
      </p:sp>
      <p:pic>
        <p:nvPicPr>
          <p:cNvPr id="4" name="Picture 3" descr="Text, whiteboard&#10;&#10;Description automatically generated">
            <a:extLst>
              <a:ext uri="{FF2B5EF4-FFF2-40B4-BE49-F238E27FC236}">
                <a16:creationId xmlns:a16="http://schemas.microsoft.com/office/drawing/2014/main" id="{AA39C7D7-183C-2610-0FBD-BCA91715E9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56" t="22886" r="84568" b="66070"/>
          <a:stretch/>
        </p:blipFill>
        <p:spPr>
          <a:xfrm>
            <a:off x="87408" y="184613"/>
            <a:ext cx="1420271" cy="1078573"/>
          </a:xfrm>
          <a:prstGeom prst="rect">
            <a:avLst/>
          </a:prstGeom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56A77812-7752-C0EC-EC8D-BE11FBDA7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426" y="1296409"/>
            <a:ext cx="8893147" cy="51654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89F5515-C143-84C3-443B-3BED94C4ABF1}"/>
              </a:ext>
            </a:extLst>
          </p:cNvPr>
          <p:cNvSpPr txBox="1"/>
          <p:nvPr/>
        </p:nvSpPr>
        <p:spPr>
          <a:xfrm>
            <a:off x="510810" y="1749902"/>
            <a:ext cx="410923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solidFill>
                  <a:srgbClr val="FFFFFF"/>
                </a:solidFill>
                <a:cs typeface="Calibri"/>
              </a:rPr>
              <a:t>It's never too early to start thinking about your future</a:t>
            </a:r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3484A1-D24B-B629-2DAC-D88EA23B7FAC}"/>
              </a:ext>
            </a:extLst>
          </p:cNvPr>
          <p:cNvSpPr txBox="1"/>
          <p:nvPr/>
        </p:nvSpPr>
        <p:spPr>
          <a:xfrm>
            <a:off x="500694" y="2741176"/>
            <a:ext cx="410923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solidFill>
                  <a:srgbClr val="FFFFFF"/>
                </a:solidFill>
                <a:cs typeface="Calibri"/>
              </a:rPr>
              <a:t>It's never too late to go in a different direction</a:t>
            </a:r>
          </a:p>
        </p:txBody>
      </p:sp>
    </p:spTree>
    <p:extLst>
      <p:ext uri="{BB962C8B-B14F-4D97-AF65-F5344CB8AC3E}">
        <p14:creationId xmlns:p14="http://schemas.microsoft.com/office/powerpoint/2010/main" val="215144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Title 1"/>
          <p:cNvSpPr>
            <a:spLocks noGrp="1"/>
          </p:cNvSpPr>
          <p:nvPr>
            <p:ph type="title"/>
          </p:nvPr>
        </p:nvSpPr>
        <p:spPr>
          <a:xfrm>
            <a:off x="10694" y="1291938"/>
            <a:ext cx="9144000" cy="472275"/>
          </a:xfrm>
        </p:spPr>
        <p:txBody>
          <a:bodyPr>
            <a:noAutofit/>
          </a:bodyPr>
          <a:lstStyle/>
          <a:p>
            <a:pPr marL="342900" indent="-342900" algn="ctr" eaLnBrk="1" hangingPunct="1"/>
            <a:r>
              <a:rPr lang="en-GB" altLang="en-US" sz="2400" b="1" dirty="0">
                <a:solidFill>
                  <a:srgbClr val="81193E"/>
                </a:solidFill>
              </a:rPr>
              <a:t>Choices……the more you make of Y10, the more choices are open to you!</a:t>
            </a:r>
            <a:endParaRPr lang="en-GB" altLang="en-US" sz="3200" dirty="0">
              <a:solidFill>
                <a:srgbClr val="81193E"/>
              </a:solidFill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8E952F26-29DB-8C51-C89A-67C81BE23930}"/>
              </a:ext>
            </a:extLst>
          </p:cNvPr>
          <p:cNvSpPr txBox="1">
            <a:spLocks/>
          </p:cNvSpPr>
          <p:nvPr/>
        </p:nvSpPr>
        <p:spPr>
          <a:xfrm>
            <a:off x="-5347" y="6467515"/>
            <a:ext cx="9154694" cy="395468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28F2BE-024E-B8BE-9AD3-2BEC6C806F3A}"/>
              </a:ext>
            </a:extLst>
          </p:cNvPr>
          <p:cNvSpPr txBox="1">
            <a:spLocks/>
          </p:cNvSpPr>
          <p:nvPr/>
        </p:nvSpPr>
        <p:spPr>
          <a:xfrm>
            <a:off x="1507679" y="228599"/>
            <a:ext cx="7258495" cy="990600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>
                <a:solidFill>
                  <a:schemeClr val="bg1"/>
                </a:solidFill>
              </a:rPr>
              <a:t>What next…?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4" name="Picture 3" descr="Text, whiteboard&#10;&#10;Description automatically generated">
            <a:extLst>
              <a:ext uri="{FF2B5EF4-FFF2-40B4-BE49-F238E27FC236}">
                <a16:creationId xmlns:a16="http://schemas.microsoft.com/office/drawing/2014/main" id="{AA39C7D7-183C-2610-0FBD-BCA91715E9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56" t="22886" r="84568" b="66070"/>
          <a:stretch/>
        </p:blipFill>
        <p:spPr>
          <a:xfrm>
            <a:off x="87408" y="184613"/>
            <a:ext cx="1420271" cy="10785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3F83E4-AF43-39CE-C5A8-1D534BD6C5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31162"/>
            <a:ext cx="9144000" cy="4736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872968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43C5A2B4-F69C-F13C-5D92-3D9FD7309CC6}"/>
              </a:ext>
            </a:extLst>
          </p:cNvPr>
          <p:cNvSpPr txBox="1">
            <a:spLocks/>
          </p:cNvSpPr>
          <p:nvPr/>
        </p:nvSpPr>
        <p:spPr>
          <a:xfrm>
            <a:off x="-5347" y="6467515"/>
            <a:ext cx="9154694" cy="395468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A15DAE-EDCA-09FA-7845-0BDB3C872248}"/>
              </a:ext>
            </a:extLst>
          </p:cNvPr>
          <p:cNvSpPr txBox="1">
            <a:spLocks/>
          </p:cNvSpPr>
          <p:nvPr/>
        </p:nvSpPr>
        <p:spPr>
          <a:xfrm>
            <a:off x="1507679" y="228599"/>
            <a:ext cx="7258495" cy="990600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>
                <a:solidFill>
                  <a:schemeClr val="bg1"/>
                </a:solidFill>
              </a:rPr>
              <a:t>Transition to Post 16</a:t>
            </a:r>
            <a:endParaRPr lang="en-US" b="1">
              <a:solidFill>
                <a:schemeClr val="bg1"/>
              </a:solidFill>
            </a:endParaRPr>
          </a:p>
        </p:txBody>
      </p:sp>
      <p:pic>
        <p:nvPicPr>
          <p:cNvPr id="4" name="Picture 3" descr="Text, whiteboard&#10;&#10;Description automatically generated">
            <a:extLst>
              <a:ext uri="{FF2B5EF4-FFF2-40B4-BE49-F238E27FC236}">
                <a16:creationId xmlns:a16="http://schemas.microsoft.com/office/drawing/2014/main" id="{97272D8C-2893-9A07-3CF9-38893E5C0C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8" y="184613"/>
            <a:ext cx="1420271" cy="107857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8FF4887-F0AC-582E-F1B2-F2773FACD3A0}"/>
              </a:ext>
            </a:extLst>
          </p:cNvPr>
          <p:cNvSpPr txBox="1"/>
          <p:nvPr/>
        </p:nvSpPr>
        <p:spPr>
          <a:xfrm>
            <a:off x="313930" y="1304180"/>
            <a:ext cx="482904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solidFill>
                  <a:srgbClr val="81193E"/>
                </a:solidFill>
              </a:rPr>
              <a:t>Which Qualifications?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958D38-7D49-20D1-F855-657AC6E07759}"/>
              </a:ext>
            </a:extLst>
          </p:cNvPr>
          <p:cNvSpPr txBox="1"/>
          <p:nvPr/>
        </p:nvSpPr>
        <p:spPr>
          <a:xfrm>
            <a:off x="5928852" y="1504336"/>
            <a:ext cx="281694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>
                <a:solidFill>
                  <a:srgbClr val="81193E"/>
                </a:solidFill>
              </a:rPr>
              <a:t>What are you good at?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8E69F99-41A7-CB10-9144-9D2672AB6D17}"/>
              </a:ext>
            </a:extLst>
          </p:cNvPr>
          <p:cNvSpPr txBox="1"/>
          <p:nvPr/>
        </p:nvSpPr>
        <p:spPr>
          <a:xfrm>
            <a:off x="313929" y="1862512"/>
            <a:ext cx="4829043" cy="6924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en-GB" sz="1700" b="1">
                <a:solidFill>
                  <a:srgbClr val="81193E"/>
                </a:solidFill>
              </a:rPr>
              <a:t>A levels</a:t>
            </a:r>
            <a:endParaRPr lang="en-GB" sz="1700" b="1">
              <a:solidFill>
                <a:srgbClr val="81193E"/>
              </a:solidFill>
              <a:cs typeface="Calibri" panose="020F0502020204030204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Choose three or four subjects for a personalised combination</a:t>
            </a:r>
            <a:endParaRPr lang="en-GB" sz="1100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Exam based assessment</a:t>
            </a:r>
            <a:endParaRPr lang="en-GB" sz="1100">
              <a:solidFill>
                <a:srgbClr val="81193E"/>
              </a:solidFill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1CB20EF-D150-34E1-EB57-DF1C1783CB69}"/>
              </a:ext>
            </a:extLst>
          </p:cNvPr>
          <p:cNvSpPr txBox="1"/>
          <p:nvPr/>
        </p:nvSpPr>
        <p:spPr>
          <a:xfrm>
            <a:off x="313928" y="5496935"/>
            <a:ext cx="5239890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en-GB" sz="1700" b="1">
                <a:solidFill>
                  <a:srgbClr val="81193E"/>
                </a:solidFill>
              </a:rPr>
              <a:t>T-Levels</a:t>
            </a:r>
            <a:endParaRPr lang="en-GB" sz="1700" b="1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US" sz="1100">
                <a:solidFill>
                  <a:srgbClr val="81193E"/>
                </a:solidFill>
              </a:rPr>
              <a:t>Launched in 2020 in collaboration with employers to meet needs of industry</a:t>
            </a:r>
            <a:endParaRPr lang="en-US" sz="1100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Equivalent</a:t>
            </a:r>
            <a:r>
              <a:rPr lang="en-US" sz="1100">
                <a:solidFill>
                  <a:srgbClr val="81193E"/>
                </a:solidFill>
              </a:rPr>
              <a:t> to 3 A levels</a:t>
            </a:r>
            <a:endParaRPr lang="en-US" sz="1100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80% in classroom, 20% in workplace </a:t>
            </a:r>
            <a:endParaRPr lang="en-GB" sz="1100">
              <a:solidFill>
                <a:srgbClr val="81193E"/>
              </a:solidFill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E442BF-4FEF-40C2-42A7-C1B2166F5653}"/>
              </a:ext>
            </a:extLst>
          </p:cNvPr>
          <p:cNvSpPr txBox="1"/>
          <p:nvPr/>
        </p:nvSpPr>
        <p:spPr>
          <a:xfrm>
            <a:off x="313928" y="4454013"/>
            <a:ext cx="4829043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en-GB" sz="1700" b="1">
                <a:solidFill>
                  <a:srgbClr val="81193E"/>
                </a:solidFill>
              </a:rPr>
              <a:t>Apprenticeships</a:t>
            </a:r>
            <a:endParaRPr lang="en-GB" sz="1700" b="1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A combination of work and study</a:t>
            </a:r>
            <a:endParaRPr lang="en-GB" sz="1100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Typically, four days work with one day at college</a:t>
            </a:r>
            <a:endParaRPr lang="en-GB" sz="1100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Earn as you learn</a:t>
            </a:r>
            <a:endParaRPr lang="en-GB" sz="1100">
              <a:solidFill>
                <a:srgbClr val="81193E"/>
              </a:solidFill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B3AF7AD-F080-A274-F74C-7C236DFEBC0E}"/>
              </a:ext>
            </a:extLst>
          </p:cNvPr>
          <p:cNvSpPr txBox="1"/>
          <p:nvPr/>
        </p:nvSpPr>
        <p:spPr>
          <a:xfrm>
            <a:off x="313928" y="3769267"/>
            <a:ext cx="482904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en-GB" sz="1700" b="1">
                <a:solidFill>
                  <a:srgbClr val="81193E"/>
                </a:solidFill>
              </a:rPr>
              <a:t>A levels &amp; vocational qualifications</a:t>
            </a:r>
            <a:endParaRPr lang="en-GB" sz="1700" b="1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Combine two A levels and one vocational course</a:t>
            </a:r>
            <a:endParaRPr lang="en-GB" sz="1100">
              <a:solidFill>
                <a:srgbClr val="81193E"/>
              </a:solidFill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1712997-BB9C-3594-45AB-CFA64B858D94}"/>
              </a:ext>
            </a:extLst>
          </p:cNvPr>
          <p:cNvSpPr txBox="1"/>
          <p:nvPr/>
        </p:nvSpPr>
        <p:spPr>
          <a:xfrm>
            <a:off x="313929" y="2726346"/>
            <a:ext cx="4829043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en-GB" sz="1700" b="1">
                <a:solidFill>
                  <a:srgbClr val="81193E"/>
                </a:solidFill>
              </a:rPr>
              <a:t>BTEC or other vocational qualifications</a:t>
            </a:r>
            <a:endParaRPr lang="en-GB" sz="1700" b="1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Study different aspects of one vocational area</a:t>
            </a:r>
            <a:endParaRPr lang="en-GB" sz="1100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Mainly coursework-based assessment</a:t>
            </a:r>
            <a:endParaRPr lang="en-GB" sz="1100">
              <a:solidFill>
                <a:srgbClr val="81193E"/>
              </a:solidFill>
              <a:cs typeface="Calibri"/>
            </a:endParaRPr>
          </a:p>
          <a:p>
            <a:pPr marL="628650" lvl="1" indent="-171450">
              <a:buFont typeface="Arial"/>
              <a:buChar char="•"/>
            </a:pPr>
            <a:r>
              <a:rPr lang="en-GB" sz="1100">
                <a:solidFill>
                  <a:srgbClr val="81193E"/>
                </a:solidFill>
              </a:rPr>
              <a:t>Level 3 courses are the equivalent of three A levels</a:t>
            </a:r>
            <a:endParaRPr lang="en-GB" sz="1100">
              <a:solidFill>
                <a:srgbClr val="81193E"/>
              </a:solidFill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19E31A-0797-FD78-20E4-9122D2E803A0}"/>
              </a:ext>
            </a:extLst>
          </p:cNvPr>
          <p:cNvSpPr txBox="1"/>
          <p:nvPr/>
        </p:nvSpPr>
        <p:spPr>
          <a:xfrm>
            <a:off x="5928851" y="3189865"/>
            <a:ext cx="281694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>
                <a:solidFill>
                  <a:srgbClr val="81193E"/>
                </a:solidFill>
              </a:rPr>
              <a:t>What do you enjoy?</a:t>
            </a:r>
            <a:endParaRPr lang="en-GB" sz="3600" b="1">
              <a:solidFill>
                <a:srgbClr val="81193E"/>
              </a:solidFill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8C9CAA9-C4B3-C46C-9EF5-5D159E9BAA68}"/>
              </a:ext>
            </a:extLst>
          </p:cNvPr>
          <p:cNvSpPr txBox="1"/>
          <p:nvPr/>
        </p:nvSpPr>
        <p:spPr>
          <a:xfrm>
            <a:off x="5928851" y="4875397"/>
            <a:ext cx="281694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>
                <a:solidFill>
                  <a:srgbClr val="81193E"/>
                </a:solidFill>
              </a:rPr>
              <a:t>What do you need?</a:t>
            </a:r>
            <a:endParaRPr lang="en-GB" sz="3600" b="1">
              <a:solidFill>
                <a:srgbClr val="81193E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39933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507679" y="228600"/>
            <a:ext cx="7258495" cy="990600"/>
          </a:xfrm>
          <a:solidFill>
            <a:srgbClr val="81193E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>
                <a:solidFill>
                  <a:schemeClr val="bg1"/>
                </a:solidFill>
              </a:rPr>
              <a:t>Transition to Post 16</a:t>
            </a:r>
            <a:endParaRPr lang="en-US" b="1">
              <a:solidFill>
                <a:schemeClr val="bg1"/>
              </a:solidFill>
            </a:endParaRPr>
          </a:p>
        </p:txBody>
      </p:sp>
      <p:pic>
        <p:nvPicPr>
          <p:cNvPr id="45059" name="Picture 2" descr="Screen Clippi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984" y="1426503"/>
            <a:ext cx="3004799" cy="12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4" descr="Screen Clipping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2" r="5060" b="8891"/>
          <a:stretch/>
        </p:blipFill>
        <p:spPr bwMode="auto">
          <a:xfrm>
            <a:off x="329406" y="1792225"/>
            <a:ext cx="2893761" cy="985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7" descr="Screen Clippi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460" y="3900345"/>
            <a:ext cx="2776645" cy="823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icture 8" descr="Screen Clippi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916" y="2711075"/>
            <a:ext cx="2249510" cy="905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4" name="Picture 10" descr="Screen Clippi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033" y="4780493"/>
            <a:ext cx="1020087" cy="13876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6" name="Picture 14" descr="Image result for farnham sixth form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801" y="2936274"/>
            <a:ext cx="2368458" cy="813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8" name="Picture 18" descr="Image result for farnborough sixth form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9" t="22095" r="5009" b="25801"/>
          <a:stretch>
            <a:fillRect/>
          </a:stretch>
        </p:blipFill>
        <p:spPr bwMode="auto">
          <a:xfrm>
            <a:off x="707580" y="3201346"/>
            <a:ext cx="16002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9" name="Picture 16" descr="Image result for havant and south downs college logo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6" b="16488"/>
          <a:stretch/>
        </p:blipFill>
        <p:spPr>
          <a:xfrm>
            <a:off x="5821187" y="1504229"/>
            <a:ext cx="2647332" cy="976545"/>
          </a:xfrm>
          <a:noFill/>
        </p:spPr>
      </p:pic>
      <p:pic>
        <p:nvPicPr>
          <p:cNvPr id="45070" name="Picture 1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255" y="4637870"/>
            <a:ext cx="1250928" cy="125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Text, whiteboard&#10;&#10;Description automatically generated">
            <a:extLst>
              <a:ext uri="{FF2B5EF4-FFF2-40B4-BE49-F238E27FC236}">
                <a16:creationId xmlns:a16="http://schemas.microsoft.com/office/drawing/2014/main" id="{775A1977-1092-8FB9-D7F5-EA6DE9C8023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7256" t="22886" r="84568" b="66070"/>
          <a:stretch/>
        </p:blipFill>
        <p:spPr>
          <a:xfrm>
            <a:off x="87408" y="184613"/>
            <a:ext cx="1420271" cy="1078573"/>
          </a:xfrm>
          <a:prstGeom prst="rect">
            <a:avLst/>
          </a:prstGeom>
        </p:spPr>
      </p:pic>
      <p:sp>
        <p:nvSpPr>
          <p:cNvPr id="17" name="Subtitle 2">
            <a:extLst>
              <a:ext uri="{FF2B5EF4-FFF2-40B4-BE49-F238E27FC236}">
                <a16:creationId xmlns:a16="http://schemas.microsoft.com/office/drawing/2014/main" id="{0624F91D-31BF-0050-A547-98FC941D28EE}"/>
              </a:ext>
            </a:extLst>
          </p:cNvPr>
          <p:cNvSpPr txBox="1">
            <a:spLocks/>
          </p:cNvSpPr>
          <p:nvPr/>
        </p:nvSpPr>
        <p:spPr>
          <a:xfrm>
            <a:off x="-5347" y="6440777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44" b="29299"/>
          <a:stretch/>
        </p:blipFill>
        <p:spPr>
          <a:xfrm>
            <a:off x="5032446" y="5088525"/>
            <a:ext cx="2344675" cy="10048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29406" y="4414157"/>
            <a:ext cx="2420393" cy="6570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3767" b="33922"/>
          <a:stretch/>
        </p:blipFill>
        <p:spPr>
          <a:xfrm>
            <a:off x="859167" y="5403695"/>
            <a:ext cx="2463634" cy="796016"/>
          </a:xfrm>
          <a:prstGeom prst="rect">
            <a:avLst/>
          </a:prstGeom>
        </p:spPr>
      </p:pic>
      <p:pic>
        <p:nvPicPr>
          <p:cNvPr id="2" name="Picture 1" descr="A logo with a deer and numbers&#10;&#10;Description automatically generated">
            <a:extLst>
              <a:ext uri="{FF2B5EF4-FFF2-40B4-BE49-F238E27FC236}">
                <a16:creationId xmlns:a16="http://schemas.microsoft.com/office/drawing/2014/main" id="{5CCC27A2-2BDB-3F8B-F5C1-1BB46B3809AE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783319" y="3457227"/>
            <a:ext cx="1085850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9305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>
            <a:extLst>
              <a:ext uri="{FF2B5EF4-FFF2-40B4-BE49-F238E27FC236}">
                <a16:creationId xmlns:a16="http://schemas.microsoft.com/office/drawing/2014/main" id="{0624F91D-31BF-0050-A547-98FC941D28EE}"/>
              </a:ext>
            </a:extLst>
          </p:cNvPr>
          <p:cNvSpPr txBox="1">
            <a:spLocks/>
          </p:cNvSpPr>
          <p:nvPr/>
        </p:nvSpPr>
        <p:spPr>
          <a:xfrm>
            <a:off x="-5347" y="6440777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1029248-3A99-FB64-5E4F-CFCAF8779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7679" y="228600"/>
            <a:ext cx="7258495" cy="990600"/>
          </a:xfrm>
          <a:solidFill>
            <a:srgbClr val="81193E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>
                <a:solidFill>
                  <a:schemeClr val="bg1"/>
                </a:solidFill>
              </a:rPr>
              <a:t>College Open Evenings</a:t>
            </a:r>
            <a:endParaRPr lang="en-US" b="1">
              <a:solidFill>
                <a:schemeClr val="bg1"/>
              </a:solidFill>
            </a:endParaRPr>
          </a:p>
        </p:txBody>
      </p:sp>
      <p:pic>
        <p:nvPicPr>
          <p:cNvPr id="8" name="Picture 7" descr="Text, whiteboard&#10;&#10;Description automatically generated">
            <a:extLst>
              <a:ext uri="{FF2B5EF4-FFF2-40B4-BE49-F238E27FC236}">
                <a16:creationId xmlns:a16="http://schemas.microsoft.com/office/drawing/2014/main" id="{2A8EBA70-3E41-46E5-6DFF-AEAE940C39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8" y="184613"/>
            <a:ext cx="1420271" cy="1078573"/>
          </a:xfrm>
          <a:prstGeom prst="rect">
            <a:avLst/>
          </a:prstGeom>
        </p:spPr>
      </p:pic>
      <p:pic>
        <p:nvPicPr>
          <p:cNvPr id="2" name="Picture 2" descr="Diagram, text&#10;&#10;Description automatically generated">
            <a:extLst>
              <a:ext uri="{FF2B5EF4-FFF2-40B4-BE49-F238E27FC236}">
                <a16:creationId xmlns:a16="http://schemas.microsoft.com/office/drawing/2014/main" id="{F1A6842C-9DF1-88BC-3EAA-3F9B8B6DE4A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419" t="17849" r="-344" b="6636"/>
          <a:stretch/>
        </p:blipFill>
        <p:spPr>
          <a:xfrm>
            <a:off x="91054" y="1296046"/>
            <a:ext cx="6036430" cy="37152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4AE73EB-9E69-E87D-D5E5-E97E4B1F49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5655" y="3433078"/>
            <a:ext cx="4072269" cy="2995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8371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256" t="22886" r="84568" b="66070"/>
          <a:stretch/>
        </p:blipFill>
        <p:spPr>
          <a:xfrm>
            <a:off x="87409" y="49372"/>
            <a:ext cx="1420271" cy="10785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46E003-0E52-469E-8B89-54CBCA773689}"/>
              </a:ext>
            </a:extLst>
          </p:cNvPr>
          <p:cNvSpPr txBox="1"/>
          <p:nvPr/>
        </p:nvSpPr>
        <p:spPr>
          <a:xfrm>
            <a:off x="86876" y="1807047"/>
            <a:ext cx="8933078" cy="31064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9331" tIns="44665" rIns="89331" bIns="44665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altLang="en-US" sz="2800" dirty="0">
              <a:ea typeface="Calibri"/>
              <a:cs typeface="Calibri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altLang="en-US" sz="2800" i="1" dirty="0"/>
              <a:t>An opportunity to speak to staff from some of our local Colleges.</a:t>
            </a:r>
            <a:endParaRPr lang="en-GB" altLang="en-US" sz="2800" i="1" dirty="0">
              <a:ea typeface="Calibri"/>
              <a:cs typeface="Calibri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altLang="en-US" sz="2800" i="1" dirty="0"/>
              <a:t>An opportunity to speak to Spencer Chisholm, our School Careers Advisor.</a:t>
            </a:r>
            <a:endParaRPr lang="en-GB" altLang="en-US" sz="2800" i="1">
              <a:ea typeface="Calibri"/>
              <a:cs typeface="Calibri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altLang="en-US" sz="2800" i="1" dirty="0"/>
              <a:t>Staff along with refreshments and are available in the dining hall until 8:00pm.</a:t>
            </a:r>
            <a:endParaRPr lang="en-GB" altLang="en-US" sz="2800" i="1" dirty="0">
              <a:cs typeface="Calibri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624F91D-31BF-0050-A547-98FC941D28EE}"/>
              </a:ext>
            </a:extLst>
          </p:cNvPr>
          <p:cNvSpPr txBox="1">
            <a:spLocks/>
          </p:cNvSpPr>
          <p:nvPr/>
        </p:nvSpPr>
        <p:spPr>
          <a:xfrm>
            <a:off x="-5347" y="6440777"/>
            <a:ext cx="9154694" cy="422205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b="1">
                <a:solidFill>
                  <a:schemeClr val="bg1"/>
                </a:solidFill>
              </a:rPr>
              <a:t>Ambition, Courage, Excellence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D23D1E-3E01-CA8A-175C-BF12E69A4EC4}"/>
              </a:ext>
            </a:extLst>
          </p:cNvPr>
          <p:cNvSpPr txBox="1">
            <a:spLocks/>
          </p:cNvSpPr>
          <p:nvPr/>
        </p:nvSpPr>
        <p:spPr>
          <a:xfrm>
            <a:off x="1579566" y="56072"/>
            <a:ext cx="7258495" cy="990600"/>
          </a:xfrm>
          <a:prstGeom prst="rect">
            <a:avLst/>
          </a:prstGeom>
          <a:solidFill>
            <a:srgbClr val="81193E"/>
          </a:solidFill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>
                <a:solidFill>
                  <a:schemeClr val="bg1"/>
                </a:solidFill>
              </a:rPr>
              <a:t>What's next this evening?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2708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c3236eb-372c-42de-9b2f-317a547626e8">
      <UserInfo>
        <DisplayName/>
        <AccountId xsi:nil="true"/>
        <AccountType/>
      </UserInfo>
    </SharedWithUsers>
    <MediaLengthInSeconds xmlns="d597d272-1898-49e8-b036-fc0fb9a61fb6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2B70FFC0A30F48B59B6A59DA148EDF" ma:contentTypeVersion="7" ma:contentTypeDescription="Create a new document." ma:contentTypeScope="" ma:versionID="c687aa7fc420fbc54dce82c75eafaa98">
  <xsd:schema xmlns:xsd="http://www.w3.org/2001/XMLSchema" xmlns:xs="http://www.w3.org/2001/XMLSchema" xmlns:p="http://schemas.microsoft.com/office/2006/metadata/properties" xmlns:ns2="d597d272-1898-49e8-b036-fc0fb9a61fb6" xmlns:ns3="9c3236eb-372c-42de-9b2f-317a547626e8" targetNamespace="http://schemas.microsoft.com/office/2006/metadata/properties" ma:root="true" ma:fieldsID="155faeaf80cba54f448e79feefafc611" ns2:_="" ns3:_="">
    <xsd:import namespace="d597d272-1898-49e8-b036-fc0fb9a61fb6"/>
    <xsd:import namespace="9c3236eb-372c-42de-9b2f-317a547626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ObjectDetectorVersion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97d272-1898-49e8-b036-fc0fb9a61f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3236eb-372c-42de-9b2f-317a547626e8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16F4C5-3042-4E14-B6E9-63862C93CA02}">
  <ds:schemaRefs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terms/"/>
    <ds:schemaRef ds:uri="d597d272-1898-49e8-b036-fc0fb9a61fb6"/>
    <ds:schemaRef ds:uri="http://schemas.microsoft.com/office/2006/documentManagement/types"/>
    <ds:schemaRef ds:uri="9c3236eb-372c-42de-9b2f-317a547626e8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7FAB0AD-E114-4AEB-B690-CB61A55ABA89}">
  <ds:schemaRefs>
    <ds:schemaRef ds:uri="9c3236eb-372c-42de-9b2f-317a547626e8"/>
    <ds:schemaRef ds:uri="d597d272-1898-49e8-b036-fc0fb9a61fb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615C01F-CDFC-47FE-B45D-C85D095B78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238</TotalTime>
  <Words>861</Words>
  <Application>Microsoft Office PowerPoint</Application>
  <PresentationFormat>On-screen Show (4:3)</PresentationFormat>
  <Paragraphs>224</Paragraphs>
  <Slides>23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Gill Sans</vt:lpstr>
      <vt:lpstr>Tunga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Common misconceptions…</vt:lpstr>
      <vt:lpstr>PowerPoint Presentation</vt:lpstr>
      <vt:lpstr>“Coming to the end of year 11 was stressful, but everyone stuck together throughout. I wouldn’t have wanted to do my GCSEs anywhere else.”</vt:lpstr>
      <vt:lpstr>PowerPoint Presentation</vt:lpstr>
      <vt:lpstr>Choices……the more you make of Y10, the more choices are open to you!</vt:lpstr>
      <vt:lpstr>PowerPoint Presentation</vt:lpstr>
      <vt:lpstr>Transition to Post 16</vt:lpstr>
      <vt:lpstr>College Open Evenings</vt:lpstr>
      <vt:lpstr>PowerPoint Presentation</vt:lpstr>
    </vt:vector>
  </TitlesOfParts>
  <Company>OAK-SCCM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Beere</dc:creator>
  <cp:lastModifiedBy>A Beere</cp:lastModifiedBy>
  <cp:revision>247</cp:revision>
  <dcterms:created xsi:type="dcterms:W3CDTF">2022-06-26T19:34:32Z</dcterms:created>
  <dcterms:modified xsi:type="dcterms:W3CDTF">2023-09-28T23:16:16Z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0x010100F12B70FFC0A30F48B59B6A59DA148EDF</vt:lpwstr>
  </property>
  <property fmtid="{D5CDD505-2E9C-101B-9397-08002B2CF9AE}" pid="3" name="Order">
    <vt:r8>2900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</Properties>
</file>